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63"/>
  </p:notesMasterIdLst>
  <p:sldIdLst>
    <p:sldId id="31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5" r:id="rId54"/>
    <p:sldId id="316" r:id="rId55"/>
    <p:sldId id="314" r:id="rId56"/>
    <p:sldId id="309" r:id="rId57"/>
    <p:sldId id="310" r:id="rId58"/>
    <p:sldId id="311" r:id="rId59"/>
    <p:sldId id="318" r:id="rId60"/>
    <p:sldId id="312" r:id="rId61"/>
    <p:sldId id="313" r:id="rId6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4" autoAdjust="0"/>
    <p:restoredTop sz="94607"/>
  </p:normalViewPr>
  <p:slideViewPr>
    <p:cSldViewPr>
      <p:cViewPr varScale="1">
        <p:scale>
          <a:sx n="106" d="100"/>
          <a:sy n="106" d="100"/>
        </p:scale>
        <p:origin x="216" y="560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5C5E4-D9A0-CC47-822A-8081806FE6D6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27726-840F-5148-BB31-77BD9F4B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1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we haven’t yet labeled, sometimes</a:t>
            </a:r>
            <a:r>
              <a:rPr lang="en-US" baseline="0" dirty="0"/>
              <a:t> there are no labels, sometimes the correct label depends on your 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41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/stable/modules/generated/</a:t>
            </a:r>
            <a:r>
              <a:rPr lang="en-US" dirty="0" err="1"/>
              <a:t>sklearn.metrics.silhouette_score.html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2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 humans</a:t>
            </a:r>
            <a:r>
              <a:rPr lang="en-US" baseline="0" dirty="0"/>
              <a:t> can group points, then figure out the best label. Then, we have a training set!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95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this heuristically as humans for plants and animals, until</a:t>
            </a:r>
            <a:r>
              <a:rPr lang="en-US" baseline="0" dirty="0"/>
              <a:t> we can sequence DNA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69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What metrics for performance?</a:t>
            </a:r>
            <a:endParaRPr lang="en-US" dirty="0"/>
          </a:p>
          <a:p>
            <a:r>
              <a:rPr lang="en-US" dirty="0"/>
              <a:t>Can you calculate</a:t>
            </a:r>
            <a:r>
              <a:rPr lang="en-US" baseline="0" dirty="0"/>
              <a:t> accuracy?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7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“centroids”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05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random_seed</a:t>
            </a:r>
            <a:r>
              <a:rPr lang="en-US" dirty="0"/>
              <a:t> and/or run multiple cold</a:t>
            </a:r>
            <a:r>
              <a:rPr lang="en-US" baseline="0" dirty="0"/>
              <a:t> starts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8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this be hacked?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9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for jeans: have a limited number of variations from factory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98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27726-840F-5148-BB31-77BD9F4B8A6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257" y="685800"/>
            <a:ext cx="10058400" cy="3657600"/>
          </a:xfrm>
          <a:prstGeom prst="rect">
            <a:avLst/>
          </a:prstGeom>
        </p:spPr>
        <p:txBody>
          <a:bodyPr anchor="t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293832" y="5627914"/>
            <a:ext cx="571457" cy="9091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1" y="0"/>
            <a:ext cx="1088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9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5" y="4876787"/>
            <a:ext cx="9570195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5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6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793005" y="4816208"/>
            <a:ext cx="957019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29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97" y="892629"/>
            <a:ext cx="7720019" cy="3286125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89273" y="4401913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160" y="416083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6705" y="3431632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371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4640" y="1234441"/>
            <a:ext cx="7720019" cy="82804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640" y="2393632"/>
            <a:ext cx="7720019" cy="236124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694641" y="4968240"/>
            <a:ext cx="4672017" cy="6502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0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020187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1" cy="2381250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701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5" y="3648075"/>
            <a:ext cx="2946795" cy="2381250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1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1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3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20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721238" y="1633539"/>
            <a:ext cx="1266825" cy="126682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3971950" y="1633539"/>
            <a:ext cx="1266825" cy="126682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7212992" y="1633539"/>
            <a:ext cx="1266825" cy="126682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/>
          </a:p>
        </p:txBody>
      </p:sp>
    </p:spTree>
    <p:extLst>
      <p:ext uri="{BB962C8B-B14F-4D97-AF65-F5344CB8AC3E}">
        <p14:creationId xmlns:p14="http://schemas.microsoft.com/office/powerpoint/2010/main" val="8670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1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3"/>
            <a:ext cx="2940051" cy="1487865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2"/>
            <a:ext cx="293440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217610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20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03541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587004"/>
            <a:ext cx="8825659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4568659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5737781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1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77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3801" y="1149350"/>
            <a:ext cx="9810751" cy="23241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3801" y="3536950"/>
            <a:ext cx="9810751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0" algn="ctr">
              <a:spcBef>
                <a:spcPts val="0"/>
              </a:spcBef>
              <a:buSzTx/>
              <a:buNone/>
              <a:defRPr sz="1650"/>
            </a:lvl2pPr>
            <a:lvl3pPr marL="0" indent="0" algn="ctr">
              <a:spcBef>
                <a:spcPts val="0"/>
              </a:spcBef>
              <a:buSzTx/>
              <a:buNone/>
              <a:defRPr sz="1650"/>
            </a:lvl3pPr>
            <a:lvl4pPr marL="0" indent="0" algn="ctr">
              <a:spcBef>
                <a:spcPts val="0"/>
              </a:spcBef>
              <a:buSzTx/>
              <a:buNone/>
              <a:defRPr sz="1650"/>
            </a:lvl4pPr>
            <a:lvl5pPr marL="0" indent="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7" y="6502400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185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7" y="6502400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616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3801" y="4476750"/>
            <a:ext cx="9810751" cy="311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425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3801" y="3003550"/>
            <a:ext cx="9810751" cy="4154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275"/>
              </a:spcBef>
              <a:buSzTx/>
              <a:buNone/>
              <a:defRPr sz="2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7" y="6502400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0071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7" y="6502400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020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038198"/>
            <a:ext cx="8825659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5061770"/>
            <a:ext cx="8825659" cy="646390"/>
          </a:xfrm>
        </p:spPr>
        <p:txBody>
          <a:bodyPr anchor="t"/>
          <a:lstStyle>
            <a:lvl1pPr marL="0" indent="0" algn="ctr">
              <a:buNone/>
              <a:defRPr cap="none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4693486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5737781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1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3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193801" y="2266950"/>
            <a:ext cx="9810751" cy="2324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7" y="6502400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6673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pPr marL="12700"/>
            <a:r>
              <a:rPr lang="en-US" sz="2400" spc="-2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lang="en-US" sz="2400">
              <a:latin typeface="Calibri"/>
              <a:cs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554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pPr marL="12700"/>
            <a:r>
              <a:rPr lang="en-US" sz="2400" spc="-2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lang="en-US" sz="2400">
              <a:latin typeface="Calibri"/>
              <a:cs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62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936" y="338420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6" y="1590677"/>
            <a:ext cx="9660917" cy="419548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14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7"/>
            <a:ext cx="4396339" cy="41957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4"/>
            <a:ext cx="4396341" cy="4200245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20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4857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6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20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20" y="2201328"/>
            <a:ext cx="4396339" cy="3741738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20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349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20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9401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2"/>
            <a:ext cx="7534275" cy="10953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20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890" y="6010093"/>
            <a:ext cx="416327" cy="5260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108857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534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1" y="0"/>
            <a:ext cx="5050971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5050971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43" y="1780777"/>
            <a:ext cx="3819688" cy="309602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890" y="6010093"/>
            <a:ext cx="416327" cy="5260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108857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0256" y="1780777"/>
            <a:ext cx="3308059" cy="30960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3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7" y="2891157"/>
            <a:ext cx="3401063" cy="28955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4438651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2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5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0"/>
            <a:ext cx="108857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7">
            <a:alphaModFix amt="35000"/>
          </a:blip>
          <a:stretch>
            <a:fillRect/>
          </a:stretch>
        </p:blipFill>
        <p:spPr>
          <a:xfrm>
            <a:off x="11277260" y="5861954"/>
            <a:ext cx="473803" cy="598714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C11B457-DE30-F840-909D-BFE9638A9CAE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4291722916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C11B457-DE30-F840-909D-BFE9638A9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651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etrics.silhouette_scor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cikit-learn.org/stable/modules/clustering.html#clustering-evalu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61B1-D56F-AA47-BDF6-4E6F8D4C3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31785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468" y="3798916"/>
            <a:ext cx="6521334" cy="29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559" y="3924693"/>
            <a:ext cx="6403705" cy="0"/>
          </a:xfrm>
          <a:custGeom>
            <a:avLst/>
            <a:gdLst/>
            <a:ahLst/>
            <a:cxnLst/>
            <a:rect l="l" t="t" r="r" b="b"/>
            <a:pathLst>
              <a:path w="6403705">
                <a:moveTo>
                  <a:pt x="0" y="0"/>
                </a:moveTo>
                <a:lnTo>
                  <a:pt x="6403705" y="0"/>
                </a:lnTo>
              </a:path>
            </a:pathLst>
          </a:custGeom>
          <a:ln w="26555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80562" y="38663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717" y="3886199"/>
            <a:ext cx="320039" cy="11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2486" y="376123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2469" y="376123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4113" y="37599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4096" y="37599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4130" y="37675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84112" y="3767523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3127" y="3780349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3109" y="3780350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3330" y="377159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63313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4859" y="3765986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4842" y="37659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7253" y="377159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7235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60393" y="376714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60376" y="37671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3358" y="376560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3340" y="37656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62109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62092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5238" y="3773421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35221" y="377342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4027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4010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53116" y="4459075"/>
            <a:ext cx="49657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46641" y="292943"/>
            <a:ext cx="3176905" cy="9785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820"/>
              </a:lnSpc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Us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 a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eb app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20"/>
              </a:lnSpc>
            </a:pP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1 Featur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e: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Age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46640" y="1258142"/>
            <a:ext cx="1600200" cy="4959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3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468" y="3798916"/>
            <a:ext cx="6521334" cy="29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559" y="3924693"/>
            <a:ext cx="6403705" cy="0"/>
          </a:xfrm>
          <a:custGeom>
            <a:avLst/>
            <a:gdLst/>
            <a:ahLst/>
            <a:cxnLst/>
            <a:rect l="l" t="t" r="r" b="b"/>
            <a:pathLst>
              <a:path w="6403705">
                <a:moveTo>
                  <a:pt x="0" y="0"/>
                </a:moveTo>
                <a:lnTo>
                  <a:pt x="6403705" y="0"/>
                </a:lnTo>
              </a:path>
            </a:pathLst>
          </a:custGeom>
          <a:ln w="26555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80562" y="38663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717" y="3886199"/>
            <a:ext cx="320039" cy="11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2486" y="376123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2469" y="376123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4113" y="37599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4096" y="37599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4130" y="37675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84112" y="3767523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3127" y="3780349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3109" y="3780350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3330" y="377159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63313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4859" y="3765986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4842" y="37659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7253" y="377159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7235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60393" y="376714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60376" y="37671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3358" y="376560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3340" y="37656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62109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62092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5238" y="3773421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35221" y="377342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4027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4010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53116" y="4459075"/>
            <a:ext cx="49657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46641" y="292943"/>
            <a:ext cx="3176905" cy="9785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820"/>
              </a:lnSpc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Us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 a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eb app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20"/>
              </a:lnSpc>
            </a:pP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1 Featur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e: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Age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46640" y="1258142"/>
            <a:ext cx="1600200" cy="4959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5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468" y="3798916"/>
            <a:ext cx="6521334" cy="29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559" y="3924693"/>
            <a:ext cx="6403705" cy="0"/>
          </a:xfrm>
          <a:custGeom>
            <a:avLst/>
            <a:gdLst/>
            <a:ahLst/>
            <a:cxnLst/>
            <a:rect l="l" t="t" r="r" b="b"/>
            <a:pathLst>
              <a:path w="6403705">
                <a:moveTo>
                  <a:pt x="0" y="0"/>
                </a:moveTo>
                <a:lnTo>
                  <a:pt x="6403705" y="0"/>
                </a:lnTo>
              </a:path>
            </a:pathLst>
          </a:custGeom>
          <a:ln w="26555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80562" y="38663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717" y="3886199"/>
            <a:ext cx="320039" cy="11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2486" y="376123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2469" y="376123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4113" y="37599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4096" y="37599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4130" y="37675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84112" y="3767523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3127" y="3780349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3109" y="3780350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3330" y="377159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63313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4859" y="3765986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4842" y="37659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7253" y="377159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7235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60393" y="376714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60376" y="37671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3358" y="376560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3340" y="37656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62109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62092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5238" y="3773421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35221" y="377342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4027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4010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53116" y="4459075"/>
            <a:ext cx="49657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1006475">
              <a:lnSpc>
                <a:spcPts val="3820"/>
              </a:lnSpc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Us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f a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eb app</a:t>
            </a:r>
            <a:endParaRPr sz="3200">
              <a:latin typeface="Calibri"/>
              <a:cs typeface="Calibri"/>
            </a:endParaRPr>
          </a:p>
          <a:p>
            <a:pPr marL="1006475">
              <a:lnSpc>
                <a:spcPts val="3820"/>
              </a:lnSpc>
            </a:pP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1 Featur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e: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Age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46640" y="1258143"/>
            <a:ext cx="5640070" cy="14738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5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No “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rr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ect” ans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ay to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map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s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tructu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468" y="3798916"/>
            <a:ext cx="6521334" cy="29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559" y="3924693"/>
            <a:ext cx="6403705" cy="0"/>
          </a:xfrm>
          <a:custGeom>
            <a:avLst/>
            <a:gdLst/>
            <a:ahLst/>
            <a:cxnLst/>
            <a:rect l="l" t="t" r="r" b="b"/>
            <a:pathLst>
              <a:path w="6403705">
                <a:moveTo>
                  <a:pt x="0" y="0"/>
                </a:moveTo>
                <a:lnTo>
                  <a:pt x="6403705" y="0"/>
                </a:lnTo>
              </a:path>
            </a:pathLst>
          </a:custGeom>
          <a:ln w="26555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80562" y="38663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717" y="3886199"/>
            <a:ext cx="320039" cy="11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2486" y="376123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2469" y="376123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4113" y="37599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4096" y="37599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4130" y="37675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84112" y="3767523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3127" y="3780349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3109" y="3780350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3330" y="377159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63313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4859" y="3765986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4842" y="37659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7253" y="377159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7235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60393" y="376714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60376" y="37671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3358" y="376560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3340" y="37656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62109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62092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5238" y="3773421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35221" y="377342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4027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4010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53116" y="4459075"/>
            <a:ext cx="49657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1006475">
              <a:lnSpc>
                <a:spcPts val="3820"/>
              </a:lnSpc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Us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f a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eb app</a:t>
            </a:r>
            <a:endParaRPr sz="3200">
              <a:latin typeface="Calibri"/>
              <a:cs typeface="Calibri"/>
            </a:endParaRPr>
          </a:p>
          <a:p>
            <a:pPr marL="1006475">
              <a:lnSpc>
                <a:spcPts val="3820"/>
              </a:lnSpc>
            </a:pP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1 Featur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e: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Age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8875" indent="0">
              <a:buNone/>
            </a:pP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5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  <a:p>
            <a:pPr marL="1158875" indent="0">
              <a:spcBef>
                <a:spcPts val="60"/>
              </a:spcBef>
              <a:buNone/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No “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rr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ect” ans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endParaRPr sz="3200" dirty="0">
              <a:latin typeface="Calibri"/>
              <a:cs typeface="Calibri"/>
            </a:endParaRPr>
          </a:p>
          <a:p>
            <a:pPr marL="1158875" marR="12700" indent="0">
              <a:lnSpc>
                <a:spcPts val="3900"/>
              </a:lnSpc>
              <a:spcBef>
                <a:spcPts val="40"/>
              </a:spcBef>
              <a:buNone/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ere are </a:t>
            </a:r>
            <a:r>
              <a:rPr lang="en-CA" sz="3200" spc="-20" dirty="0">
                <a:solidFill>
                  <a:srgbClr val="7F7F7F"/>
                </a:solidFill>
                <a:latin typeface="Calibri"/>
                <a:cs typeface="Calibri"/>
              </a:rPr>
              <a:t>better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maps 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ithin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sa</a:t>
            </a:r>
            <a:r>
              <a:rPr sz="32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s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tructu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51563" y="5345084"/>
            <a:ext cx="6521334" cy="290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97551" y="5469302"/>
            <a:ext cx="6403705" cy="0"/>
          </a:xfrm>
          <a:custGeom>
            <a:avLst/>
            <a:gdLst/>
            <a:ahLst/>
            <a:cxnLst/>
            <a:rect l="l" t="t" r="r" b="b"/>
            <a:pathLst>
              <a:path w="6403705">
                <a:moveTo>
                  <a:pt x="0" y="0"/>
                </a:moveTo>
                <a:lnTo>
                  <a:pt x="6403705" y="0"/>
                </a:lnTo>
              </a:path>
            </a:pathLst>
          </a:custGeom>
          <a:ln w="26553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10555" y="541092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5" y="21939"/>
                </a:lnTo>
                <a:lnTo>
                  <a:pt x="65498" y="58953"/>
                </a:lnTo>
                <a:lnTo>
                  <a:pt x="2045" y="95967"/>
                </a:lnTo>
                <a:lnTo>
                  <a:pt x="0" y="103743"/>
                </a:lnTo>
                <a:lnTo>
                  <a:pt x="7067" y="115860"/>
                </a:lnTo>
                <a:lnTo>
                  <a:pt x="14843" y="117908"/>
                </a:lnTo>
                <a:lnTo>
                  <a:pt x="115907" y="58953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51811" y="5432367"/>
            <a:ext cx="324196" cy="116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2479" y="530584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22461" y="530584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4105" y="530456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4088" y="53045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14123" y="531213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14105" y="531213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3117" y="53249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3100" y="53249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3323" y="531620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3306" y="5316199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4852" y="531059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0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34834" y="531059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37243" y="5316200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37227" y="5316199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0383" y="5311750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90366" y="5311750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53349" y="5310219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1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53333" y="5310218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1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92102" y="531585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0" y="346786"/>
                </a:lnTo>
                <a:lnTo>
                  <a:pt x="184054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92084" y="53158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65229" y="531802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65212" y="531802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64018" y="531585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0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64001" y="53158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401129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2 Features</a:t>
            </a:r>
            <a:r>
              <a:rPr sz="3200" spc="-10" dirty="0">
                <a:solidFill>
                  <a:srgbClr val="9BBB59"/>
                </a:solidFill>
                <a:latin typeface="Calibri"/>
                <a:cs typeface="Calibri"/>
              </a:rPr>
              <a:t>: 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Age, Inc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2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401129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0515" indent="-298450">
              <a:buClr>
                <a:srgbClr val="9BBB59"/>
              </a:buClr>
              <a:buFont typeface="Calibri"/>
              <a:buAutoNum type="arabicPlain" startAt="2"/>
              <a:tabLst>
                <a:tab pos="310515" algn="l"/>
              </a:tabLst>
            </a:pP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eatures</a:t>
            </a:r>
            <a:r>
              <a:rPr sz="3200" spc="-10" dirty="0">
                <a:solidFill>
                  <a:srgbClr val="9BBB59"/>
                </a:solidFill>
                <a:latin typeface="Calibri"/>
                <a:cs typeface="Calibri"/>
              </a:rPr>
              <a:t>: 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Age, Inc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</a:t>
            </a:r>
            <a:endParaRPr sz="3200" dirty="0">
              <a:latin typeface="Calibri"/>
              <a:cs typeface="Calibri"/>
            </a:endParaRPr>
          </a:p>
          <a:p>
            <a:pPr marL="12065">
              <a:lnSpc>
                <a:spcPts val="3800"/>
              </a:lnSpc>
              <a:buClr>
                <a:srgbClr val="9BBB59"/>
              </a:buClr>
              <a:tabLst>
                <a:tab pos="310515" algn="l"/>
              </a:tabLst>
            </a:pPr>
            <a:r>
              <a:rPr lang="en-CA" sz="3200" spc="-15" dirty="0">
                <a:solidFill>
                  <a:srgbClr val="F79646"/>
                </a:solidFill>
                <a:latin typeface="Calibri"/>
                <a:cs typeface="Calibri"/>
              </a:rPr>
              <a:t>3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401129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0515" indent="-298450">
              <a:buClr>
                <a:srgbClr val="9BBB59"/>
              </a:buClr>
              <a:buFont typeface="Calibri"/>
              <a:buAutoNum type="arabicPlain" startAt="2"/>
              <a:tabLst>
                <a:tab pos="310515" algn="l"/>
              </a:tabLst>
            </a:pP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eatures</a:t>
            </a:r>
            <a:r>
              <a:rPr sz="3200" spc="-10" dirty="0">
                <a:solidFill>
                  <a:srgbClr val="9BBB59"/>
                </a:solidFill>
                <a:latin typeface="Calibri"/>
                <a:cs typeface="Calibri"/>
              </a:rPr>
              <a:t>: 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Age, Inc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</a:t>
            </a:r>
            <a:endParaRPr sz="3200">
              <a:latin typeface="Calibri"/>
              <a:cs typeface="Calibri"/>
            </a:endParaRPr>
          </a:p>
          <a:p>
            <a:pPr marL="310515" indent="-298450">
              <a:lnSpc>
                <a:spcPts val="3800"/>
              </a:lnSpc>
              <a:buClr>
                <a:srgbClr val="9BBB59"/>
              </a:buClr>
              <a:buFont typeface="Calibri"/>
              <a:buAutoNum type="arabicPlain" startAt="2"/>
              <a:tabLst>
                <a:tab pos="310515" algn="l"/>
              </a:tabLst>
            </a:pP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OR?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401129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2 Features</a:t>
            </a:r>
            <a:r>
              <a:rPr sz="3200" spc="-10" dirty="0">
                <a:solidFill>
                  <a:srgbClr val="9BBB59"/>
                </a:solidFill>
                <a:latin typeface="Calibri"/>
                <a:cs typeface="Calibri"/>
              </a:rPr>
              <a:t>: 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Age, Inc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4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401129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2 Features</a:t>
            </a:r>
            <a:r>
              <a:rPr sz="3200" spc="-10" dirty="0">
                <a:solidFill>
                  <a:srgbClr val="9BBB59"/>
                </a:solidFill>
                <a:latin typeface="Calibri"/>
                <a:cs typeface="Calibri"/>
              </a:rPr>
              <a:t>: 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Age, Inc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4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OR?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3347720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Sup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vis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ed Lear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nin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8" y="318187"/>
            <a:ext cx="4178300" cy="632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4000" dirty="0">
                <a:solidFill>
                  <a:srgbClr val="3FA42C"/>
                </a:solidFill>
                <a:latin typeface="Calibri"/>
                <a:cs typeface="Calibri"/>
              </a:rPr>
              <a:t>Sup</a:t>
            </a:r>
            <a:r>
              <a:rPr sz="4000" spc="-20" dirty="0">
                <a:solidFill>
                  <a:srgbClr val="3FA42C"/>
                </a:solidFill>
                <a:latin typeface="Calibri"/>
                <a:cs typeface="Calibri"/>
              </a:rPr>
              <a:t>ervised Lear</a:t>
            </a:r>
            <a:r>
              <a:rPr sz="4000" dirty="0">
                <a:solidFill>
                  <a:srgbClr val="3FA42C"/>
                </a:solidFill>
                <a:latin typeface="Calibri"/>
                <a:cs typeface="Calibri"/>
              </a:rPr>
              <a:t>nin</a:t>
            </a:r>
            <a:r>
              <a:rPr sz="4000" spc="-20" dirty="0">
                <a:solidFill>
                  <a:srgbClr val="3FA42C"/>
                </a:solidFill>
                <a:latin typeface="Calibri"/>
                <a:cs typeface="Calibri"/>
              </a:rPr>
              <a:t>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2988" y="1632762"/>
            <a:ext cx="2658110" cy="970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D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ata </a:t>
            </a:r>
            <a:r>
              <a:rPr sz="3200" spc="-30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ith 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rr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ect ans</a:t>
            </a:r>
            <a:r>
              <a:rPr sz="3200" spc="-30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23164" y="1945179"/>
            <a:ext cx="1990897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0120" y="2071857"/>
            <a:ext cx="1771050" cy="0"/>
          </a:xfrm>
          <a:custGeom>
            <a:avLst/>
            <a:gdLst/>
            <a:ahLst/>
            <a:cxnLst/>
            <a:rect l="l" t="t" r="r" b="b"/>
            <a:pathLst>
              <a:path w="1771050">
                <a:moveTo>
                  <a:pt x="0" y="0"/>
                </a:moveTo>
                <a:lnTo>
                  <a:pt x="1771050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50468" y="2012904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5" y="0"/>
                </a:moveTo>
                <a:lnTo>
                  <a:pt x="7068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8" y="115862"/>
                </a:lnTo>
                <a:lnTo>
                  <a:pt x="14845" y="117909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75143" y="1812538"/>
            <a:ext cx="1274319" cy="584776"/>
          </a:xfrm>
          <a:custGeom>
            <a:avLst/>
            <a:gdLst/>
            <a:ahLst/>
            <a:cxnLst/>
            <a:rect l="l" t="t" r="r" b="b"/>
            <a:pathLst>
              <a:path w="1274319" h="584776">
                <a:moveTo>
                  <a:pt x="0" y="0"/>
                </a:moveTo>
                <a:lnTo>
                  <a:pt x="1274319" y="0"/>
                </a:lnTo>
                <a:lnTo>
                  <a:pt x="1274319" y="584776"/>
                </a:lnTo>
                <a:lnTo>
                  <a:pt x="0" y="584776"/>
                </a:lnTo>
                <a:lnTo>
                  <a:pt x="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53883" y="1858259"/>
            <a:ext cx="107378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m</a:t>
            </a:r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od</a:t>
            </a:r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el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0120" y="4635400"/>
            <a:ext cx="1274320" cy="584776"/>
          </a:xfrm>
          <a:custGeom>
            <a:avLst/>
            <a:gdLst/>
            <a:ahLst/>
            <a:cxnLst/>
            <a:rect l="l" t="t" r="r" b="b"/>
            <a:pathLst>
              <a:path w="1274320" h="584776">
                <a:moveTo>
                  <a:pt x="0" y="0"/>
                </a:moveTo>
                <a:lnTo>
                  <a:pt x="1274320" y="0"/>
                </a:lnTo>
                <a:lnTo>
                  <a:pt x="1274320" y="584776"/>
                </a:lnTo>
                <a:lnTo>
                  <a:pt x="0" y="584776"/>
                </a:lnTo>
                <a:lnTo>
                  <a:pt x="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48861" y="4681120"/>
            <a:ext cx="107378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m</a:t>
            </a:r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od</a:t>
            </a:r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el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8767" y="4496813"/>
            <a:ext cx="1610360" cy="970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Predi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cted ans</a:t>
            </a:r>
            <a:r>
              <a:rPr sz="3200" spc="-30" dirty="0">
                <a:solidFill>
                  <a:srgbClr val="F79646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1603" y="4842164"/>
            <a:ext cx="897774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6577" y="4969381"/>
            <a:ext cx="682026" cy="0"/>
          </a:xfrm>
          <a:custGeom>
            <a:avLst/>
            <a:gdLst/>
            <a:ahLst/>
            <a:cxnLst/>
            <a:rect l="l" t="t" r="r" b="b"/>
            <a:pathLst>
              <a:path w="682026">
                <a:moveTo>
                  <a:pt x="0" y="0"/>
                </a:moveTo>
                <a:lnTo>
                  <a:pt x="682026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7900" y="491042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8712" y="4842164"/>
            <a:ext cx="901930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66206" y="4969381"/>
            <a:ext cx="682026" cy="0"/>
          </a:xfrm>
          <a:custGeom>
            <a:avLst/>
            <a:gdLst/>
            <a:ahLst/>
            <a:cxnLst/>
            <a:rect l="l" t="t" r="r" b="b"/>
            <a:pathLst>
              <a:path w="682026">
                <a:moveTo>
                  <a:pt x="0" y="0"/>
                </a:moveTo>
                <a:lnTo>
                  <a:pt x="682026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7529" y="491042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50551" y="4250591"/>
            <a:ext cx="1647825" cy="14535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New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D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ata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F79646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ith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u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t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 ans</a:t>
            </a:r>
            <a:r>
              <a:rPr sz="3200" spc="-30" dirty="0">
                <a:solidFill>
                  <a:srgbClr val="F79646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587629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Sup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vis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ed Lear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nin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Find d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ecisi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 b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und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ar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y using lab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els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5593" y="1862051"/>
            <a:ext cx="4339243" cy="405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75264" y="1898497"/>
            <a:ext cx="4222562" cy="3936054"/>
          </a:xfrm>
          <a:custGeom>
            <a:avLst/>
            <a:gdLst/>
            <a:ahLst/>
            <a:cxnLst/>
            <a:rect l="l" t="t" r="r" b="b"/>
            <a:pathLst>
              <a:path w="4222562" h="3936054">
                <a:moveTo>
                  <a:pt x="0" y="0"/>
                </a:moveTo>
                <a:lnTo>
                  <a:pt x="4222562" y="3936054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2"/>
            <a:ext cx="379412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Unsup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er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vis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ed Lear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nin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530161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Unsup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er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vis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ed Lear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nin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Find s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tructu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 in unlabeled d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685800"/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Unsup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er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vis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ed Lear</a:t>
            </a:r>
            <a:r>
              <a:rPr sz="3200" spc="0" dirty="0">
                <a:solidFill>
                  <a:srgbClr val="4F81BD"/>
                </a:solidFill>
                <a:latin typeface="Calibri"/>
                <a:cs typeface="Calibri"/>
              </a:rPr>
              <a:t>nin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  <a:p>
            <a:pPr marL="6858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Find s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tructu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 in unlabeled d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4294967295"/>
          </p:nvPr>
        </p:nvSpPr>
        <p:spPr>
          <a:xfrm>
            <a:off x="11695113" y="6062663"/>
            <a:ext cx="496887" cy="384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23906" y="2971800"/>
            <a:ext cx="4002577" cy="1209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94564" y="2996739"/>
            <a:ext cx="3736571" cy="1209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75262" y="2997779"/>
            <a:ext cx="3901834" cy="1107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75263" y="2997780"/>
            <a:ext cx="3901835" cy="1107995"/>
          </a:xfrm>
          <a:custGeom>
            <a:avLst/>
            <a:gdLst/>
            <a:ahLst/>
            <a:cxnLst/>
            <a:rect l="l" t="t" r="r" b="b"/>
            <a:pathLst>
              <a:path w="3901835" h="1107995">
                <a:moveTo>
                  <a:pt x="0" y="0"/>
                </a:moveTo>
                <a:lnTo>
                  <a:pt x="3901835" y="0"/>
                </a:lnTo>
                <a:lnTo>
                  <a:pt x="3901835" y="1107995"/>
                </a:lnTo>
                <a:lnTo>
                  <a:pt x="0" y="11079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076B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5054003" y="3043500"/>
            <a:ext cx="3628390" cy="10356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66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6600" spc="-4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6600" dirty="0">
                <a:solidFill>
                  <a:srgbClr val="FFFFFF"/>
                </a:solidFill>
                <a:latin typeface="Calibri"/>
                <a:cs typeface="Calibri"/>
              </a:rPr>
              <a:t>. H</a:t>
            </a:r>
            <a:r>
              <a:rPr sz="6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6600" spc="-6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66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329184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al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g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ith</a:t>
            </a:r>
            <a:r>
              <a:rPr sz="3200" spc="-30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=2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(ﬁnd 2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604774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=2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Rand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ml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y assign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two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cluster cente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52671" y="2656687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52671" y="2656687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164251" y="4009392"/>
            <a:ext cx="394167" cy="381728"/>
          </a:xfrm>
          <a:custGeom>
            <a:avLst/>
            <a:gdLst/>
            <a:ahLst/>
            <a:cxnLst/>
            <a:rect l="l" t="t" r="r" b="b"/>
            <a:pathLst>
              <a:path w="394167" h="381728">
                <a:moveTo>
                  <a:pt x="0" y="0"/>
                </a:moveTo>
                <a:lnTo>
                  <a:pt x="394167" y="0"/>
                </a:lnTo>
                <a:lnTo>
                  <a:pt x="394167" y="381728"/>
                </a:lnTo>
                <a:lnTo>
                  <a:pt x="0" y="381728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64251" y="4009393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597535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=2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ach 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b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el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gs to cl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es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center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52671" y="2656687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52671" y="2656687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164251" y="4009392"/>
            <a:ext cx="394167" cy="381728"/>
          </a:xfrm>
          <a:custGeom>
            <a:avLst/>
            <a:gdLst/>
            <a:ahLst/>
            <a:cxnLst/>
            <a:rect l="l" t="t" r="r" b="b"/>
            <a:pathLst>
              <a:path w="394167" h="381728">
                <a:moveTo>
                  <a:pt x="0" y="0"/>
                </a:moveTo>
                <a:lnTo>
                  <a:pt x="394167" y="0"/>
                </a:lnTo>
                <a:lnTo>
                  <a:pt x="394167" y="381728"/>
                </a:lnTo>
                <a:lnTo>
                  <a:pt x="0" y="381728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64251" y="4009393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659003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=2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Mo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ve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each center to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’s 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mean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99580" y="3463384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99580" y="3463384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52134" y="3392092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52134" y="3392092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661924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=2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ach 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b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el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gs to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es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center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99580" y="3463384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99580" y="3463384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52134" y="3392092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52134" y="3392092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659003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=2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Mo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ve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each center to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’s 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mean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97048" y="4421493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97048" y="4421493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99198" y="2581198"/>
            <a:ext cx="394168" cy="381728"/>
          </a:xfrm>
          <a:custGeom>
            <a:avLst/>
            <a:gdLst/>
            <a:ahLst/>
            <a:cxnLst/>
            <a:rect l="l" t="t" r="r" b="b"/>
            <a:pathLst>
              <a:path w="394168" h="381728">
                <a:moveTo>
                  <a:pt x="0" y="0"/>
                </a:moveTo>
                <a:lnTo>
                  <a:pt x="394168" y="0"/>
                </a:lnTo>
                <a:lnTo>
                  <a:pt x="394168" y="381728"/>
                </a:lnTo>
                <a:lnTo>
                  <a:pt x="0" y="381728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99198" y="2581200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9" y="318187"/>
            <a:ext cx="4736465" cy="632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4000" spc="-30" dirty="0">
                <a:solidFill>
                  <a:srgbClr val="FF0000"/>
                </a:solidFill>
                <a:latin typeface="Calibri"/>
                <a:cs typeface="Calibri"/>
              </a:rPr>
              <a:t>Unsup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ervised Lear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nin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2989" y="3098591"/>
            <a:ext cx="2580005" cy="970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Unlab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eled 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D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ata</a:t>
            </a:r>
            <a:r>
              <a:rPr sz="3200" spc="-10" dirty="0">
                <a:solidFill>
                  <a:srgbClr val="4F81BD"/>
                </a:solidFill>
                <a:latin typeface="Calibri"/>
                <a:cs typeface="Calibri"/>
              </a:rPr>
              <a:t> (no ans</a:t>
            </a:r>
            <a:r>
              <a:rPr sz="3200" spc="-30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s)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23164" y="3445626"/>
            <a:ext cx="199089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0120" y="3571159"/>
            <a:ext cx="1771050" cy="0"/>
          </a:xfrm>
          <a:custGeom>
            <a:avLst/>
            <a:gdLst/>
            <a:ahLst/>
            <a:cxnLst/>
            <a:rect l="l" t="t" r="r" b="b"/>
            <a:pathLst>
              <a:path w="1771050">
                <a:moveTo>
                  <a:pt x="0" y="0"/>
                </a:moveTo>
                <a:lnTo>
                  <a:pt x="1771050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50468" y="351220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5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8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75141" y="3311841"/>
            <a:ext cx="1798046" cy="584776"/>
          </a:xfrm>
          <a:custGeom>
            <a:avLst/>
            <a:gdLst/>
            <a:ahLst/>
            <a:cxnLst/>
            <a:rect l="l" t="t" r="r" b="b"/>
            <a:pathLst>
              <a:path w="1798046" h="584776">
                <a:moveTo>
                  <a:pt x="0" y="0"/>
                </a:moveTo>
                <a:lnTo>
                  <a:pt x="1798046" y="0"/>
                </a:lnTo>
                <a:lnTo>
                  <a:pt x="1798046" y="584776"/>
                </a:lnTo>
                <a:lnTo>
                  <a:pt x="0" y="584776"/>
                </a:lnTo>
                <a:lnTo>
                  <a:pt x="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53881" y="3357560"/>
            <a:ext cx="154114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F2F2F2"/>
                </a:solidFill>
                <a:latin typeface="Calibri"/>
                <a:cs typeface="Calibri"/>
              </a:rPr>
              <a:t>tructu</a:t>
            </a:r>
            <a:r>
              <a:rPr sz="3200" spc="-20" dirty="0">
                <a:solidFill>
                  <a:srgbClr val="F2F2F2"/>
                </a:solidFill>
                <a:latin typeface="Calibri"/>
                <a:cs typeface="Calibri"/>
              </a:rPr>
              <a:t>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9780" y="4439354"/>
            <a:ext cx="505968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Making a </a:t>
            </a:r>
            <a:r>
              <a:rPr sz="2400" spc="-20" dirty="0">
                <a:solidFill>
                  <a:srgbClr val="9BBB59"/>
                </a:solidFill>
                <a:latin typeface="Calibri"/>
                <a:cs typeface="Calibri"/>
              </a:rPr>
              <a:t>map to </a:t>
            </a:r>
            <a:r>
              <a:rPr lang="en-CA" sz="2400" spc="-20" dirty="0">
                <a:solidFill>
                  <a:srgbClr val="9BBB59"/>
                </a:solidFill>
                <a:latin typeface="Calibri"/>
                <a:cs typeface="Calibri"/>
              </a:rPr>
              <a:t>better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 understand data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661924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=2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ach 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b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el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gs to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es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center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97048" y="4421493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97048" y="4421493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99198" y="2581198"/>
            <a:ext cx="394168" cy="381728"/>
          </a:xfrm>
          <a:custGeom>
            <a:avLst/>
            <a:gdLst/>
            <a:ahLst/>
            <a:cxnLst/>
            <a:rect l="l" t="t" r="r" b="b"/>
            <a:pathLst>
              <a:path w="394168" h="381728">
                <a:moveTo>
                  <a:pt x="0" y="0"/>
                </a:moveTo>
                <a:lnTo>
                  <a:pt x="394168" y="0"/>
                </a:lnTo>
                <a:lnTo>
                  <a:pt x="394168" y="381728"/>
                </a:lnTo>
                <a:lnTo>
                  <a:pt x="0" y="381728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99198" y="2581200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659003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=2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Mo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ve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each center to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’s 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mean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91861" y="4662812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91861" y="4662812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4970780" cy="9785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820"/>
              </a:lnSpc>
            </a:pPr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=2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20"/>
              </a:lnSpc>
            </a:pP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ints d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’t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chan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ge any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5916" y="1258142"/>
            <a:ext cx="1936114" cy="4959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Con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v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rg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d!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91861" y="4662812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91861" y="4662812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218948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=3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Resul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t: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06921" y="425048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06920" y="425048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73783" y="5167846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73784" y="516784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4965065" cy="14738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=3</a:t>
            </a:r>
            <a:endParaRPr sz="3200" dirty="0">
              <a:latin typeface="Calibri"/>
              <a:cs typeface="Calibri"/>
            </a:endParaRPr>
          </a:p>
          <a:p>
            <a:pPr marL="12700" marR="12700">
              <a:lnSpc>
                <a:spcPts val="3800"/>
              </a:lnSpc>
              <a:spcBef>
                <a:spcPts val="120"/>
              </a:spcBef>
            </a:pP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ependin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lang="en-CA" sz="3200" spc="-30" dirty="0">
                <a:solidFill>
                  <a:srgbClr val="7F7F7F"/>
                </a:solidFill>
                <a:latin typeface="Calibri"/>
                <a:cs typeface="Calibri"/>
              </a:rPr>
              <a:t> initial assignment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results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can diﬀ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47394" y="2639504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47394" y="2639504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06613" y="2545866"/>
            <a:ext cx="394168" cy="381728"/>
          </a:xfrm>
          <a:custGeom>
            <a:avLst/>
            <a:gdLst/>
            <a:ahLst/>
            <a:cxnLst/>
            <a:rect l="l" t="t" r="r" b="b"/>
            <a:pathLst>
              <a:path w="394168" h="381728">
                <a:moveTo>
                  <a:pt x="0" y="0"/>
                </a:moveTo>
                <a:lnTo>
                  <a:pt x="394168" y="0"/>
                </a:lnTo>
                <a:lnTo>
                  <a:pt x="394168" y="381728"/>
                </a:lnTo>
                <a:lnTo>
                  <a:pt x="0" y="38172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06613" y="2545867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25956" y="4678110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25957" y="467811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4965065" cy="14738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4F81BD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Means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=3</a:t>
            </a:r>
            <a:endParaRPr sz="3200" dirty="0">
              <a:latin typeface="Calibri"/>
              <a:cs typeface="Calibri"/>
            </a:endParaRPr>
          </a:p>
          <a:p>
            <a:pPr marL="12700" marR="12700">
              <a:lnSpc>
                <a:spcPts val="3800"/>
              </a:lnSpc>
              <a:spcBef>
                <a:spcPts val="120"/>
              </a:spcBef>
            </a:pP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ependin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lang="en-CA" sz="3200" spc="-30" dirty="0">
                <a:solidFill>
                  <a:srgbClr val="7F7F7F"/>
                </a:solidFill>
                <a:latin typeface="Calibri"/>
                <a:cs typeface="Calibri"/>
              </a:rPr>
              <a:t> initial assignment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results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can diﬀ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4167" y="290470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4167" y="290470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82932" y="1940637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82930" y="1940637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25956" y="4678110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25957" y="467811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468" y="3798916"/>
            <a:ext cx="6521334" cy="29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559" y="3924693"/>
            <a:ext cx="6403705" cy="0"/>
          </a:xfrm>
          <a:custGeom>
            <a:avLst/>
            <a:gdLst/>
            <a:ahLst/>
            <a:cxnLst/>
            <a:rect l="l" t="t" r="r" b="b"/>
            <a:pathLst>
              <a:path w="6403705">
                <a:moveTo>
                  <a:pt x="0" y="0"/>
                </a:moveTo>
                <a:lnTo>
                  <a:pt x="6403705" y="0"/>
                </a:lnTo>
              </a:path>
            </a:pathLst>
          </a:custGeom>
          <a:ln w="26555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80562" y="38663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717" y="3886199"/>
            <a:ext cx="320039" cy="11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2486" y="376123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2469" y="376123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4113" y="37599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4096" y="37599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4130" y="37675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84112" y="3767523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3127" y="3780349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3109" y="3780350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3330" y="377159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63313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4859" y="3765986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4842" y="37659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7253" y="377159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7235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60393" y="376714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60376" y="37671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3358" y="376560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3340" y="37656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62109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62092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5238" y="3773421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35221" y="377342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4027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4010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53116" y="4459075"/>
            <a:ext cx="49657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1006475">
              <a:lnSpc>
                <a:spcPts val="3820"/>
              </a:lnSpc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Us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f a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eb app</a:t>
            </a:r>
            <a:endParaRPr sz="3200" dirty="0">
              <a:latin typeface="Calibri"/>
              <a:cs typeface="Calibri"/>
            </a:endParaRPr>
          </a:p>
          <a:p>
            <a:pPr marL="1006475">
              <a:lnSpc>
                <a:spcPts val="3820"/>
              </a:lnSpc>
            </a:pP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1 Featur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e: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Age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8875" indent="0">
              <a:buNone/>
            </a:pP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5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  <a:p>
            <a:pPr marL="1158875" indent="0">
              <a:spcBef>
                <a:spcPts val="60"/>
              </a:spcBef>
              <a:buNone/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No “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rr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ect” ans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endParaRPr sz="3200" dirty="0">
              <a:latin typeface="Calibri"/>
              <a:cs typeface="Calibri"/>
            </a:endParaRPr>
          </a:p>
          <a:p>
            <a:pPr marL="1158875" marR="12700" indent="0">
              <a:lnSpc>
                <a:spcPts val="3900"/>
              </a:lnSpc>
              <a:spcBef>
                <a:spcPts val="40"/>
              </a:spcBef>
              <a:buNone/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ere are </a:t>
            </a:r>
            <a:r>
              <a:rPr lang="en-CA" sz="3200" spc="-20" dirty="0">
                <a:solidFill>
                  <a:srgbClr val="7F7F7F"/>
                </a:solidFill>
                <a:latin typeface="Calibri"/>
                <a:cs typeface="Calibri"/>
              </a:rPr>
              <a:t>better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maps 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ithin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sa</a:t>
            </a:r>
            <a:r>
              <a:rPr sz="32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s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tructu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51563" y="5345084"/>
            <a:ext cx="6521334" cy="290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97551" y="5469302"/>
            <a:ext cx="6403705" cy="0"/>
          </a:xfrm>
          <a:custGeom>
            <a:avLst/>
            <a:gdLst/>
            <a:ahLst/>
            <a:cxnLst/>
            <a:rect l="l" t="t" r="r" b="b"/>
            <a:pathLst>
              <a:path w="6403705">
                <a:moveTo>
                  <a:pt x="0" y="0"/>
                </a:moveTo>
                <a:lnTo>
                  <a:pt x="6403705" y="0"/>
                </a:lnTo>
              </a:path>
            </a:pathLst>
          </a:custGeom>
          <a:ln w="26553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10555" y="541092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5" y="21939"/>
                </a:lnTo>
                <a:lnTo>
                  <a:pt x="65498" y="58953"/>
                </a:lnTo>
                <a:lnTo>
                  <a:pt x="2045" y="95967"/>
                </a:lnTo>
                <a:lnTo>
                  <a:pt x="0" y="103743"/>
                </a:lnTo>
                <a:lnTo>
                  <a:pt x="7067" y="115860"/>
                </a:lnTo>
                <a:lnTo>
                  <a:pt x="14843" y="117908"/>
                </a:lnTo>
                <a:lnTo>
                  <a:pt x="115907" y="58953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51811" y="5432367"/>
            <a:ext cx="324196" cy="116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2479" y="530584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22461" y="530584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4105" y="530456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4088" y="53045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14123" y="531213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14105" y="531213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3117" y="53249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3100" y="53249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3323" y="531620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3306" y="5316199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4852" y="531059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0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34834" y="531059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37243" y="5316200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37227" y="5316199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0383" y="5311750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90366" y="5311750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53349" y="5310219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1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53333" y="5310218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1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92102" y="531585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0" y="346786"/>
                </a:lnTo>
                <a:lnTo>
                  <a:pt x="184054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92084" y="53158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65229" y="531802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65212" y="531802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64018" y="531585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0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64001" y="53158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313263"/>
            <a:ext cx="5794375" cy="970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me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maps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are </a:t>
            </a:r>
            <a:r>
              <a:rPr lang="en-CA" sz="3200" spc="-20" dirty="0">
                <a:solidFill>
                  <a:srgbClr val="7F7F7F"/>
                </a:solidFill>
                <a:latin typeface="Calibri"/>
                <a:cs typeface="Calibri"/>
              </a:rPr>
              <a:t>better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 than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: L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et’s ﬁnd a sc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 f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r each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4167" y="290470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4167" y="290470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82932" y="1940637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82930" y="1940637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25956" y="4678110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25957" y="467811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313263"/>
            <a:ext cx="6558915" cy="970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lang="en-CA" sz="3200" dirty="0">
                <a:solidFill>
                  <a:srgbClr val="F79646"/>
                </a:solidFill>
                <a:latin typeface="Calibri"/>
                <a:cs typeface="Calibri"/>
              </a:rPr>
              <a:t>Inertia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: su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 squ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are distan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ces in each cluster (l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w </a:t>
            </a:r>
            <a:r>
              <a:rPr lang="en-CA" sz="3200" spc="-25" dirty="0">
                <a:solidFill>
                  <a:srgbClr val="7F7F7F"/>
                </a:solidFill>
                <a:latin typeface="Calibri"/>
                <a:cs typeface="Calibri"/>
              </a:rPr>
              <a:t>inertia = high density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4167" y="290470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4167" y="290470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82932" y="1940637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82930" y="1940637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25956" y="4678110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25957" y="467811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654177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dirty="0">
                <a:solidFill>
                  <a:srgbClr val="7F7F7F"/>
                </a:solidFill>
                <a:latin typeface="Calibri"/>
                <a:cs typeface="Calibri"/>
              </a:rPr>
              <a:t>Initiate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 at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 a bun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ch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lang="en-CA" sz="3200" dirty="0">
                <a:solidFill>
                  <a:srgbClr val="7F7F7F"/>
                </a:solidFill>
                <a:latin typeface="Calibri"/>
                <a:cs typeface="Calibri"/>
              </a:rPr>
              <a:t> times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T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ake the 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g </a:t>
            </a:r>
            <a:r>
              <a:rPr sz="3200" spc="-30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ith th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 bes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t sc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e!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9" y="318187"/>
            <a:ext cx="4736465" cy="632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4000" spc="-30" dirty="0">
                <a:solidFill>
                  <a:srgbClr val="FF0000"/>
                </a:solidFill>
                <a:latin typeface="Calibri"/>
                <a:cs typeface="Calibri"/>
              </a:rPr>
              <a:t>Unsup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ervised Lear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nin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2989" y="1599288"/>
            <a:ext cx="2580005" cy="970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Unlab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eled 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D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ata</a:t>
            </a:r>
            <a:r>
              <a:rPr sz="3200" spc="-10" dirty="0">
                <a:solidFill>
                  <a:srgbClr val="4F81BD"/>
                </a:solidFill>
                <a:latin typeface="Calibri"/>
                <a:cs typeface="Calibri"/>
              </a:rPr>
              <a:t> (no ans</a:t>
            </a:r>
            <a:r>
              <a:rPr sz="3200" spc="-30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s)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23164" y="1945179"/>
            <a:ext cx="1990897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0120" y="2071857"/>
            <a:ext cx="1771050" cy="0"/>
          </a:xfrm>
          <a:custGeom>
            <a:avLst/>
            <a:gdLst/>
            <a:ahLst/>
            <a:cxnLst/>
            <a:rect l="l" t="t" r="r" b="b"/>
            <a:pathLst>
              <a:path w="1771050">
                <a:moveTo>
                  <a:pt x="0" y="0"/>
                </a:moveTo>
                <a:lnTo>
                  <a:pt x="1771050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50468" y="2012904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5" y="0"/>
                </a:moveTo>
                <a:lnTo>
                  <a:pt x="7068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8" y="115862"/>
                </a:lnTo>
                <a:lnTo>
                  <a:pt x="14845" y="117909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75141" y="1812538"/>
            <a:ext cx="1798046" cy="584776"/>
          </a:xfrm>
          <a:custGeom>
            <a:avLst/>
            <a:gdLst/>
            <a:ahLst/>
            <a:cxnLst/>
            <a:rect l="l" t="t" r="r" b="b"/>
            <a:pathLst>
              <a:path w="1798046" h="584776">
                <a:moveTo>
                  <a:pt x="0" y="0"/>
                </a:moveTo>
                <a:lnTo>
                  <a:pt x="1798046" y="0"/>
                </a:lnTo>
                <a:lnTo>
                  <a:pt x="1798046" y="584776"/>
                </a:lnTo>
                <a:lnTo>
                  <a:pt x="0" y="584776"/>
                </a:lnTo>
                <a:lnTo>
                  <a:pt x="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53881" y="1858259"/>
            <a:ext cx="154114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F2F2F2"/>
                </a:solidFill>
                <a:latin typeface="Calibri"/>
                <a:cs typeface="Calibri"/>
              </a:rPr>
              <a:t>tructu</a:t>
            </a:r>
            <a:r>
              <a:rPr sz="3200" spc="-20" dirty="0">
                <a:solidFill>
                  <a:srgbClr val="F2F2F2"/>
                </a:solidFill>
                <a:latin typeface="Calibri"/>
                <a:cs typeface="Calibri"/>
              </a:rPr>
              <a:t>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8431" y="4451814"/>
            <a:ext cx="2142472" cy="1077217"/>
          </a:xfrm>
          <a:custGeom>
            <a:avLst/>
            <a:gdLst/>
            <a:ahLst/>
            <a:cxnLst/>
            <a:rect l="l" t="t" r="r" b="b"/>
            <a:pathLst>
              <a:path w="2142472" h="1077217">
                <a:moveTo>
                  <a:pt x="0" y="0"/>
                </a:moveTo>
                <a:lnTo>
                  <a:pt x="2142472" y="0"/>
                </a:lnTo>
                <a:lnTo>
                  <a:pt x="2142472" y="1077217"/>
                </a:lnTo>
                <a:lnTo>
                  <a:pt x="0" y="1077217"/>
                </a:lnTo>
                <a:lnTo>
                  <a:pt x="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87171" y="4517854"/>
            <a:ext cx="1835150" cy="970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Sup</a:t>
            </a:r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e</a:t>
            </a:r>
            <a:r>
              <a:rPr sz="3200" spc="-20" dirty="0">
                <a:solidFill>
                  <a:srgbClr val="F2F2F2"/>
                </a:solidFill>
                <a:latin typeface="Calibri"/>
                <a:cs typeface="Calibri"/>
              </a:rPr>
              <a:t>rv</a:t>
            </a:r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is</a:t>
            </a:r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d </a:t>
            </a:r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m</a:t>
            </a:r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od</a:t>
            </a:r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8767" y="4221431"/>
            <a:ext cx="2125980" cy="14535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Pl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ace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f n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ew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 d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ata in th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 s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tructu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1603" y="4842164"/>
            <a:ext cx="897774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6577" y="4969381"/>
            <a:ext cx="682026" cy="0"/>
          </a:xfrm>
          <a:custGeom>
            <a:avLst/>
            <a:gdLst/>
            <a:ahLst/>
            <a:cxnLst/>
            <a:rect l="l" t="t" r="r" b="b"/>
            <a:pathLst>
              <a:path w="682026">
                <a:moveTo>
                  <a:pt x="0" y="0"/>
                </a:moveTo>
                <a:lnTo>
                  <a:pt x="682026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7900" y="491042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8712" y="4842164"/>
            <a:ext cx="901930" cy="295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66206" y="4969381"/>
            <a:ext cx="682026" cy="0"/>
          </a:xfrm>
          <a:custGeom>
            <a:avLst/>
            <a:gdLst/>
            <a:ahLst/>
            <a:cxnLst/>
            <a:rect l="l" t="t" r="r" b="b"/>
            <a:pathLst>
              <a:path w="682026">
                <a:moveTo>
                  <a:pt x="0" y="0"/>
                </a:moveTo>
                <a:lnTo>
                  <a:pt x="682026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7529" y="491042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50551" y="4250591"/>
            <a:ext cx="1712595" cy="14535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New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Unlab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eled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D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46371" y="2572789"/>
            <a:ext cx="2489662" cy="1961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74831" y="2610468"/>
            <a:ext cx="2203821" cy="1681061"/>
          </a:xfrm>
          <a:custGeom>
            <a:avLst/>
            <a:gdLst/>
            <a:ahLst/>
            <a:cxnLst/>
            <a:rect l="l" t="t" r="r" b="b"/>
            <a:pathLst>
              <a:path w="2203821" h="1681061">
                <a:moveTo>
                  <a:pt x="2203821" y="0"/>
                </a:moveTo>
                <a:lnTo>
                  <a:pt x="0" y="1681061"/>
                </a:lnTo>
              </a:path>
            </a:pathLst>
          </a:custGeom>
          <a:ln w="38099">
            <a:solidFill>
              <a:srgbClr val="59BAD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44771" y="4150769"/>
            <a:ext cx="180397" cy="163688"/>
          </a:xfrm>
          <a:custGeom>
            <a:avLst/>
            <a:gdLst/>
            <a:ahLst/>
            <a:cxnLst/>
            <a:rect l="l" t="t" r="r" b="b"/>
            <a:pathLst>
              <a:path w="180397" h="163688">
                <a:moveTo>
                  <a:pt x="75656" y="0"/>
                </a:moveTo>
                <a:lnTo>
                  <a:pt x="65671" y="6458"/>
                </a:lnTo>
                <a:lnTo>
                  <a:pt x="62889" y="11162"/>
                </a:lnTo>
                <a:lnTo>
                  <a:pt x="0" y="163688"/>
                </a:lnTo>
                <a:lnTo>
                  <a:pt x="163724" y="143354"/>
                </a:lnTo>
                <a:lnTo>
                  <a:pt x="175342" y="137406"/>
                </a:lnTo>
                <a:lnTo>
                  <a:pt x="180397" y="125569"/>
                </a:lnTo>
                <a:lnTo>
                  <a:pt x="180281" y="122102"/>
                </a:lnTo>
                <a:lnTo>
                  <a:pt x="178093" y="117828"/>
                </a:lnTo>
                <a:lnTo>
                  <a:pt x="60120" y="117828"/>
                </a:lnTo>
                <a:lnTo>
                  <a:pt x="98112" y="25686"/>
                </a:lnTo>
                <a:lnTo>
                  <a:pt x="98926" y="13579"/>
                </a:lnTo>
                <a:lnTo>
                  <a:pt x="92466" y="3594"/>
                </a:lnTo>
                <a:lnTo>
                  <a:pt x="87763" y="813"/>
                </a:lnTo>
                <a:lnTo>
                  <a:pt x="75656" y="0"/>
                </a:lnTo>
                <a:close/>
              </a:path>
              <a:path w="180397" h="163688">
                <a:moveTo>
                  <a:pt x="162496" y="105429"/>
                </a:moveTo>
                <a:lnTo>
                  <a:pt x="159029" y="105545"/>
                </a:lnTo>
                <a:lnTo>
                  <a:pt x="60120" y="117828"/>
                </a:lnTo>
                <a:lnTo>
                  <a:pt x="178093" y="117828"/>
                </a:lnTo>
                <a:lnTo>
                  <a:pt x="174333" y="110484"/>
                </a:lnTo>
                <a:lnTo>
                  <a:pt x="162496" y="105429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2625090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dirty="0">
                <a:solidFill>
                  <a:srgbClr val="4F81BD"/>
                </a:solidFill>
                <a:latin typeface="Calibri"/>
                <a:cs typeface="Calibri"/>
              </a:rPr>
              <a:t>Inertia </a:t>
            </a:r>
            <a:r>
              <a:rPr sz="3200" spc="-220" dirty="0">
                <a:solidFill>
                  <a:srgbClr val="4F81BD"/>
                </a:solidFill>
                <a:latin typeface="Calibri"/>
                <a:cs typeface="Calibri"/>
              </a:rPr>
              <a:t>=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12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.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64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5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06921" y="425048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06920" y="425048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73783" y="5167846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73784" y="516784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2625090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dirty="0">
                <a:solidFill>
                  <a:srgbClr val="4F81BD"/>
                </a:solidFill>
                <a:latin typeface="Calibri"/>
                <a:cs typeface="Calibri"/>
              </a:rPr>
              <a:t>Inertia</a:t>
            </a:r>
            <a:r>
              <a:rPr sz="3200" spc="-220" dirty="0">
                <a:solidFill>
                  <a:srgbClr val="4F81BD"/>
                </a:solidFill>
                <a:latin typeface="Calibri"/>
                <a:cs typeface="Calibri"/>
              </a:rPr>
              <a:t> =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12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.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94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3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47394" y="2639504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47394" y="2639504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06613" y="2545866"/>
            <a:ext cx="394168" cy="381728"/>
          </a:xfrm>
          <a:custGeom>
            <a:avLst/>
            <a:gdLst/>
            <a:ahLst/>
            <a:cxnLst/>
            <a:rect l="l" t="t" r="r" b="b"/>
            <a:pathLst>
              <a:path w="394168" h="381728">
                <a:moveTo>
                  <a:pt x="0" y="0"/>
                </a:moveTo>
                <a:lnTo>
                  <a:pt x="394168" y="0"/>
                </a:lnTo>
                <a:lnTo>
                  <a:pt x="394168" y="381728"/>
                </a:lnTo>
                <a:lnTo>
                  <a:pt x="0" y="38172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06613" y="2545867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25956" y="4678110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25957" y="467811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2625090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dirty="0">
                <a:solidFill>
                  <a:srgbClr val="4F81BD"/>
                </a:solidFill>
                <a:latin typeface="Calibri"/>
                <a:cs typeface="Calibri"/>
              </a:rPr>
              <a:t>Inertia</a:t>
            </a:r>
            <a:r>
              <a:rPr sz="3200" spc="-220" dirty="0">
                <a:solidFill>
                  <a:srgbClr val="4F81BD"/>
                </a:solidFill>
                <a:latin typeface="Calibri"/>
                <a:cs typeface="Calibri"/>
              </a:rPr>
              <a:t> =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13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.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11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2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4167" y="290470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4167" y="290470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82932" y="1940637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82930" y="1940637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25956" y="4678110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25957" y="4678110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2"/>
            <a:ext cx="401129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2795905" algn="l"/>
              </a:tabLst>
            </a:pPr>
            <a:r>
              <a:rPr lang="en-CA" sz="3200" dirty="0">
                <a:solidFill>
                  <a:srgbClr val="F79646"/>
                </a:solidFill>
                <a:latin typeface="Calibri"/>
                <a:cs typeface="Calibri"/>
              </a:rPr>
              <a:t>Inertia</a:t>
            </a:r>
            <a:r>
              <a:rPr sz="3200" spc="-220" dirty="0">
                <a:solidFill>
                  <a:srgbClr val="F79646"/>
                </a:solidFill>
                <a:latin typeface="Calibri"/>
                <a:cs typeface="Calibri"/>
              </a:rPr>
              <a:t> = 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12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.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64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5</a:t>
            </a:r>
            <a:r>
              <a:rPr lang="en-CA" sz="3200" spc="-20" dirty="0">
                <a:solidFill>
                  <a:srgbClr val="F79646"/>
                </a:solidFill>
                <a:latin typeface="Calibri"/>
                <a:cs typeface="Calibri"/>
              </a:rPr>
              <a:t>  </a:t>
            </a:r>
            <a:r>
              <a:rPr lang="en-CA" sz="3200" spc="-20" dirty="0">
                <a:solidFill>
                  <a:srgbClr val="F79646"/>
                </a:solidFill>
                <a:latin typeface="Calibri" panose="020F0502020204030204" pitchFamily="34" charset="0"/>
                <a:cs typeface="Calibri"/>
              </a:rPr>
              <a:t>←</a:t>
            </a:r>
            <a:r>
              <a:rPr lang="en-CA" sz="3200" spc="-20" dirty="0">
                <a:solidFill>
                  <a:srgbClr val="F79646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AA757"/>
                </a:solidFill>
                <a:latin typeface="Calibri"/>
                <a:cs typeface="Calibri"/>
              </a:rPr>
              <a:t>MIN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06921" y="425048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06920" y="425048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68217" y="258275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73783" y="5167846"/>
            <a:ext cx="394168" cy="381727"/>
          </a:xfrm>
          <a:custGeom>
            <a:avLst/>
            <a:gdLst/>
            <a:ahLst/>
            <a:cxnLst/>
            <a:rect l="l" t="t" r="r" b="b"/>
            <a:pathLst>
              <a:path w="394168" h="381727">
                <a:moveTo>
                  <a:pt x="0" y="0"/>
                </a:moveTo>
                <a:lnTo>
                  <a:pt x="394168" y="0"/>
                </a:lnTo>
                <a:lnTo>
                  <a:pt x="394168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73784" y="5167846"/>
            <a:ext cx="394167" cy="381727"/>
          </a:xfrm>
          <a:custGeom>
            <a:avLst/>
            <a:gdLst/>
            <a:ahLst/>
            <a:cxnLst/>
            <a:rect l="l" t="t" r="r" b="b"/>
            <a:pathLst>
              <a:path w="394167" h="381727">
                <a:moveTo>
                  <a:pt x="0" y="0"/>
                </a:moveTo>
                <a:lnTo>
                  <a:pt x="394167" y="0"/>
                </a:lnTo>
                <a:lnTo>
                  <a:pt x="394167" y="381727"/>
                </a:lnTo>
                <a:lnTo>
                  <a:pt x="0" y="381727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313263"/>
            <a:ext cx="6374765" cy="970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spc="-3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 hi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gher di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mensi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ns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, I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may have to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try a l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t! 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S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ma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ter </a:t>
            </a:r>
            <a:r>
              <a:rPr sz="3200" spc="-30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ay to </a:t>
            </a:r>
            <a:r>
              <a:rPr lang="en-CA" sz="3200" spc="-15" dirty="0">
                <a:solidFill>
                  <a:srgbClr val="4F81BD"/>
                </a:solidFill>
                <a:latin typeface="Calibri"/>
                <a:cs typeface="Calibri"/>
              </a:rPr>
              <a:t>initialize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?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1859914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F79646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means++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6601459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F79646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means++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Pi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ck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at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 as </a:t>
            </a:r>
            <a:r>
              <a:rPr lang="en-CA" sz="3200" spc="-30" dirty="0">
                <a:solidFill>
                  <a:srgbClr val="7F7F7F"/>
                </a:solidFill>
                <a:latin typeface="Calibri"/>
                <a:cs typeface="Calibri"/>
              </a:rPr>
              <a:t>initial </a:t>
            </a:r>
            <a:r>
              <a:rPr sz="3200" spc="-22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264" y="3997574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15264" y="3997573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5934075" cy="14738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F79646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means++</a:t>
            </a:r>
            <a:endParaRPr sz="3200" dirty="0">
              <a:latin typeface="Calibri"/>
              <a:cs typeface="Calibri"/>
            </a:endParaRPr>
          </a:p>
          <a:p>
            <a:pPr marL="12700" marR="12700">
              <a:lnSpc>
                <a:spcPts val="3800"/>
              </a:lnSpc>
              <a:spcBef>
                <a:spcPts val="120"/>
              </a:spcBef>
            </a:pP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Pi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ck n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ex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ob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reasin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 distan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3150" spc="15" baseline="25132" dirty="0">
                <a:solidFill>
                  <a:srgbClr val="919191"/>
                </a:solidFill>
                <a:latin typeface="Calibri"/>
                <a:cs typeface="Calibri"/>
              </a:rPr>
              <a:t>2 </a:t>
            </a:r>
            <a:r>
              <a:rPr sz="3150" spc="-345" baseline="25132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to ﬁ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264" y="3997574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15264" y="3997573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98236" y="2150942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98236" y="2150941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59BAD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5934075" cy="14738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F79646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means++</a:t>
            </a:r>
            <a:endParaRPr sz="3200" dirty="0">
              <a:latin typeface="Calibri"/>
              <a:cs typeface="Calibri"/>
            </a:endParaRPr>
          </a:p>
          <a:p>
            <a:pPr marL="12700" marR="12700">
              <a:lnSpc>
                <a:spcPts val="3800"/>
              </a:lnSpc>
              <a:spcBef>
                <a:spcPts val="120"/>
              </a:spcBef>
            </a:pP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Pi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ck n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ex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ob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reasin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 distan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3150" spc="15" baseline="25132" dirty="0">
                <a:solidFill>
                  <a:srgbClr val="919191"/>
                </a:solidFill>
                <a:latin typeface="Calibri"/>
                <a:cs typeface="Calibri"/>
              </a:rPr>
              <a:t>2 </a:t>
            </a:r>
            <a:r>
              <a:rPr sz="3150" spc="-345" baseline="25132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to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264" y="3997574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15264" y="3997573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98236" y="2150942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98236" y="2150941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59BAD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55081" y="4958679"/>
            <a:ext cx="440072" cy="455372"/>
          </a:xfrm>
          <a:custGeom>
            <a:avLst/>
            <a:gdLst/>
            <a:ahLst/>
            <a:cxnLst/>
            <a:rect l="l" t="t" r="r" b="b"/>
            <a:pathLst>
              <a:path w="440072" h="455372">
                <a:moveTo>
                  <a:pt x="0" y="0"/>
                </a:moveTo>
                <a:lnTo>
                  <a:pt x="440072" y="0"/>
                </a:lnTo>
                <a:lnTo>
                  <a:pt x="440072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55082" y="4958679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5934075" cy="14738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F79646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means++</a:t>
            </a:r>
            <a:endParaRPr sz="3200" dirty="0">
              <a:latin typeface="Calibri"/>
              <a:cs typeface="Calibri"/>
            </a:endParaRPr>
          </a:p>
          <a:p>
            <a:pPr marL="12700" marR="12700">
              <a:lnSpc>
                <a:spcPts val="3800"/>
              </a:lnSpc>
              <a:spcBef>
                <a:spcPts val="120"/>
              </a:spcBef>
            </a:pP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Pi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ck n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ex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ob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reasin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 distan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3150" spc="15" baseline="25132" dirty="0">
                <a:solidFill>
                  <a:srgbClr val="919191"/>
                </a:solidFill>
                <a:latin typeface="Calibri"/>
                <a:cs typeface="Calibri"/>
              </a:rPr>
              <a:t>2 </a:t>
            </a:r>
            <a:r>
              <a:rPr sz="3150" spc="-345" baseline="25132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to 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264" y="3997574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15264" y="3997573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98236" y="2150942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98236" y="2150941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59BAD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55081" y="4958679"/>
            <a:ext cx="440072" cy="455372"/>
          </a:xfrm>
          <a:custGeom>
            <a:avLst/>
            <a:gdLst/>
            <a:ahLst/>
            <a:cxnLst/>
            <a:rect l="l" t="t" r="r" b="b"/>
            <a:pathLst>
              <a:path w="440072" h="455372">
                <a:moveTo>
                  <a:pt x="0" y="0"/>
                </a:moveTo>
                <a:lnTo>
                  <a:pt x="440072" y="0"/>
                </a:lnTo>
                <a:lnTo>
                  <a:pt x="440072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55082" y="4958679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93761" y="2422164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493761" y="2422163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D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9" y="318187"/>
            <a:ext cx="688530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b="1" spc="-20" dirty="0">
                <a:solidFill>
                  <a:srgbClr val="9BBB59"/>
                </a:solidFill>
                <a:latin typeface="Calibri"/>
                <a:cs typeface="Calibri"/>
              </a:rPr>
              <a:t>Classification</a:t>
            </a:r>
            <a:r>
              <a:rPr sz="3200" spc="-10" dirty="0">
                <a:solidFill>
                  <a:srgbClr val="9BBB59"/>
                </a:solidFill>
                <a:latin typeface="Calibri"/>
                <a:cs typeface="Calibri"/>
              </a:rPr>
              <a:t>: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m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el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ith 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categ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y lab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els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2988" y="1215506"/>
            <a:ext cx="2633980" cy="18446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99800"/>
              </a:lnSpc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r, shape, </a:t>
            </a:r>
            <a:r>
              <a:rPr sz="2400" spc="-25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eigh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t, s</a:t>
            </a:r>
            <a:r>
              <a:rPr sz="2400" spc="-25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eetness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, s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rn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ess f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r a bunch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f appl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es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, bananas &amp; p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eaches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23164" y="1945179"/>
            <a:ext cx="1990897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0120" y="2071857"/>
            <a:ext cx="1771050" cy="0"/>
          </a:xfrm>
          <a:custGeom>
            <a:avLst/>
            <a:gdLst/>
            <a:ahLst/>
            <a:cxnLst/>
            <a:rect l="l" t="t" r="r" b="b"/>
            <a:pathLst>
              <a:path w="1771050">
                <a:moveTo>
                  <a:pt x="0" y="0"/>
                </a:moveTo>
                <a:lnTo>
                  <a:pt x="1771050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50468" y="2012904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5" y="0"/>
                </a:moveTo>
                <a:lnTo>
                  <a:pt x="7068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8" y="115862"/>
                </a:lnTo>
                <a:lnTo>
                  <a:pt x="14845" y="117909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75143" y="1812538"/>
            <a:ext cx="1274319" cy="584776"/>
          </a:xfrm>
          <a:custGeom>
            <a:avLst/>
            <a:gdLst/>
            <a:ahLst/>
            <a:cxnLst/>
            <a:rect l="l" t="t" r="r" b="b"/>
            <a:pathLst>
              <a:path w="1274319" h="584776">
                <a:moveTo>
                  <a:pt x="0" y="0"/>
                </a:moveTo>
                <a:lnTo>
                  <a:pt x="1274319" y="0"/>
                </a:lnTo>
                <a:lnTo>
                  <a:pt x="1274319" y="584776"/>
                </a:lnTo>
                <a:lnTo>
                  <a:pt x="0" y="584776"/>
                </a:lnTo>
                <a:lnTo>
                  <a:pt x="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53883" y="1858259"/>
            <a:ext cx="107378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m</a:t>
            </a:r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od</a:t>
            </a:r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0120" y="4635400"/>
            <a:ext cx="1274320" cy="584776"/>
          </a:xfrm>
          <a:custGeom>
            <a:avLst/>
            <a:gdLst/>
            <a:ahLst/>
            <a:cxnLst/>
            <a:rect l="l" t="t" r="r" b="b"/>
            <a:pathLst>
              <a:path w="1274320" h="584776">
                <a:moveTo>
                  <a:pt x="0" y="0"/>
                </a:moveTo>
                <a:lnTo>
                  <a:pt x="1274320" y="0"/>
                </a:lnTo>
                <a:lnTo>
                  <a:pt x="1274320" y="584776"/>
                </a:lnTo>
                <a:lnTo>
                  <a:pt x="0" y="584776"/>
                </a:lnTo>
                <a:lnTo>
                  <a:pt x="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48861" y="4681120"/>
            <a:ext cx="107378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m</a:t>
            </a:r>
            <a:r>
              <a:rPr sz="3200" dirty="0">
                <a:solidFill>
                  <a:srgbClr val="F2F2F2"/>
                </a:solidFill>
                <a:latin typeface="Calibri"/>
                <a:cs typeface="Calibri"/>
              </a:rPr>
              <a:t>od</a:t>
            </a:r>
            <a:r>
              <a:rPr sz="3200" spc="-5" dirty="0">
                <a:solidFill>
                  <a:srgbClr val="F2F2F2"/>
                </a:solidFill>
                <a:latin typeface="Calibri"/>
                <a:cs typeface="Calibri"/>
              </a:rPr>
              <a:t>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58964" y="4253080"/>
            <a:ext cx="2305050" cy="14535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800"/>
              </a:lnSpc>
            </a:pP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Predi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ct apple,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 banana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 p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each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25388" y="4842164"/>
            <a:ext cx="897774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0525" y="4969381"/>
            <a:ext cx="682026" cy="0"/>
          </a:xfrm>
          <a:custGeom>
            <a:avLst/>
            <a:gdLst/>
            <a:ahLst/>
            <a:cxnLst/>
            <a:rect l="l" t="t" r="r" b="b"/>
            <a:pathLst>
              <a:path w="682026">
                <a:moveTo>
                  <a:pt x="0" y="0"/>
                </a:moveTo>
                <a:lnTo>
                  <a:pt x="682026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1848" y="491042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8712" y="4842164"/>
            <a:ext cx="901930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66206" y="4969381"/>
            <a:ext cx="682026" cy="0"/>
          </a:xfrm>
          <a:custGeom>
            <a:avLst/>
            <a:gdLst/>
            <a:ahLst/>
            <a:cxnLst/>
            <a:rect l="l" t="t" r="r" b="b"/>
            <a:pathLst>
              <a:path w="682026">
                <a:moveTo>
                  <a:pt x="0" y="0"/>
                </a:moveTo>
                <a:lnTo>
                  <a:pt x="682026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7529" y="491042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78509" y="4409862"/>
            <a:ext cx="263398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r, shape, </a:t>
            </a:r>
            <a:r>
              <a:rPr sz="2400" spc="-25" dirty="0">
                <a:solidFill>
                  <a:srgbClr val="F79646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eigh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78510" y="4762902"/>
            <a:ext cx="2559685" cy="7556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699"/>
              </a:lnSpc>
            </a:pPr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F79646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eetness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, s</a:t>
            </a:r>
            <a:r>
              <a:rPr sz="24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rn</a:t>
            </a: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ess (</a:t>
            </a:r>
            <a:r>
              <a:rPr sz="2400" spc="-25" dirty="0">
                <a:solidFill>
                  <a:srgbClr val="F79646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ith</a:t>
            </a:r>
            <a:r>
              <a:rPr sz="24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 fruit typ</a:t>
            </a: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e)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586105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F79646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means++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w p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ceed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regul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ar </a:t>
            </a:r>
            <a:r>
              <a:rPr lang="en-CA" sz="3200" spc="-25" dirty="0">
                <a:solidFill>
                  <a:srgbClr val="7F7F7F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means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4060" y="4343344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54060" y="4343343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28838" y="2441624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28838" y="2441623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59BAD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92895" y="5141205"/>
            <a:ext cx="440072" cy="455372"/>
          </a:xfrm>
          <a:custGeom>
            <a:avLst/>
            <a:gdLst/>
            <a:ahLst/>
            <a:cxnLst/>
            <a:rect l="l" t="t" r="r" b="b"/>
            <a:pathLst>
              <a:path w="440072" h="455372">
                <a:moveTo>
                  <a:pt x="0" y="0"/>
                </a:moveTo>
                <a:lnTo>
                  <a:pt x="440072" y="0"/>
                </a:lnTo>
                <a:lnTo>
                  <a:pt x="440072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92896" y="5141205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38182" y="2609165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38182" y="2609165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D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3"/>
            <a:ext cx="5861050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3200" spc="-25" dirty="0">
                <a:solidFill>
                  <a:srgbClr val="F79646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means++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w p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ceed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regul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ar </a:t>
            </a:r>
            <a:r>
              <a:rPr lang="en-CA" sz="3200" spc="-25" dirty="0">
                <a:solidFill>
                  <a:srgbClr val="7F7F7F"/>
                </a:solidFill>
                <a:latin typeface="Calibri"/>
                <a:cs typeface="Calibri"/>
              </a:rPr>
              <a:t>K-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means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717" y="1770612"/>
            <a:ext cx="290945" cy="427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7901" y="1923701"/>
            <a:ext cx="0" cy="4054669"/>
          </a:xfrm>
          <a:custGeom>
            <a:avLst/>
            <a:gdLst/>
            <a:ahLst/>
            <a:cxnLst/>
            <a:rect l="l" t="t" r="r" b="b"/>
            <a:pathLst>
              <a:path h="4054669">
                <a:moveTo>
                  <a:pt x="0" y="405466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947" y="189849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2468" y="5852160"/>
            <a:ext cx="6521334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7901" y="5978371"/>
            <a:ext cx="6303362" cy="0"/>
          </a:xfrm>
          <a:custGeom>
            <a:avLst/>
            <a:gdLst/>
            <a:ahLst/>
            <a:cxnLst/>
            <a:rect l="l" t="t" r="r" b="b"/>
            <a:pathLst>
              <a:path w="6303362">
                <a:moveTo>
                  <a:pt x="0" y="0"/>
                </a:moveTo>
                <a:lnTo>
                  <a:pt x="630336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0562" y="59194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86" y="519546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2469" y="519546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3384" y="2517622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3366" y="25176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4130" y="2135894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112" y="2135894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2047" y="172336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2029" y="1723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96020" y="3412434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6003" y="34124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4859" y="502178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4842" y="502178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0980" y="3494135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0963" y="349413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8390" y="5487441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5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4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6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373" y="54874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75281" y="457128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5264" y="457128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37481" y="2045685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7463" y="20456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7340" y="196221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5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7323" y="196221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7115" y="2754166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7097" y="275416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56126" y="3704924"/>
            <a:ext cx="947419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20142" y="412112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0124" y="412112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3764" y="552154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4"/>
                </a:lnTo>
                <a:lnTo>
                  <a:pt x="773" y="190754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3747" y="552154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5314" y="46126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5297" y="4612608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4550" y="4050238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533" y="405023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120" y="331209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2103" y="331209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7138" y="492193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121" y="492193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6383" y="2219366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5"/>
                </a:lnTo>
                <a:lnTo>
                  <a:pt x="27746" y="270291"/>
                </a:lnTo>
                <a:lnTo>
                  <a:pt x="53857" y="301804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6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56366" y="221936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4130" y="258048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112" y="25804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3"/>
                </a:lnTo>
                <a:lnTo>
                  <a:pt x="75252" y="318820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09187" y="3402195"/>
            <a:ext cx="338622" cy="347313"/>
          </a:xfrm>
          <a:custGeom>
            <a:avLst/>
            <a:gdLst/>
            <a:ahLst/>
            <a:cxnLst/>
            <a:rect l="l" t="t" r="r" b="b"/>
            <a:pathLst>
              <a:path w="338622" h="347313">
                <a:moveTo>
                  <a:pt x="170807" y="0"/>
                </a:moveTo>
                <a:lnTo>
                  <a:pt x="127857" y="5475"/>
                </a:lnTo>
                <a:lnTo>
                  <a:pt x="89021" y="20994"/>
                </a:lnTo>
                <a:lnTo>
                  <a:pt x="55601" y="45190"/>
                </a:lnTo>
                <a:lnTo>
                  <a:pt x="28896" y="76694"/>
                </a:lnTo>
                <a:lnTo>
                  <a:pt x="10205" y="114139"/>
                </a:lnTo>
                <a:lnTo>
                  <a:pt x="830" y="156156"/>
                </a:lnTo>
                <a:lnTo>
                  <a:pt x="0" y="170941"/>
                </a:lnTo>
                <a:lnTo>
                  <a:pt x="602" y="186133"/>
                </a:lnTo>
                <a:lnTo>
                  <a:pt x="9283" y="229205"/>
                </a:lnTo>
                <a:lnTo>
                  <a:pt x="27250" y="267513"/>
                </a:lnTo>
                <a:lnTo>
                  <a:pt x="53185" y="299768"/>
                </a:lnTo>
                <a:lnTo>
                  <a:pt x="85768" y="324680"/>
                </a:lnTo>
                <a:lnTo>
                  <a:pt x="123680" y="340958"/>
                </a:lnTo>
                <a:lnTo>
                  <a:pt x="165602" y="347313"/>
                </a:lnTo>
                <a:lnTo>
                  <a:pt x="180533" y="346702"/>
                </a:lnTo>
                <a:lnTo>
                  <a:pt x="222801" y="337853"/>
                </a:lnTo>
                <a:lnTo>
                  <a:pt x="260334" y="319525"/>
                </a:lnTo>
                <a:lnTo>
                  <a:pt x="291906" y="293060"/>
                </a:lnTo>
                <a:lnTo>
                  <a:pt x="316293" y="259801"/>
                </a:lnTo>
                <a:lnTo>
                  <a:pt x="332274" y="221089"/>
                </a:lnTo>
                <a:lnTo>
                  <a:pt x="338622" y="178266"/>
                </a:lnTo>
                <a:lnTo>
                  <a:pt x="338568" y="170941"/>
                </a:lnTo>
                <a:lnTo>
                  <a:pt x="333294" y="130052"/>
                </a:lnTo>
                <a:lnTo>
                  <a:pt x="318037" y="90503"/>
                </a:lnTo>
                <a:lnTo>
                  <a:pt x="294259" y="56414"/>
                </a:lnTo>
                <a:lnTo>
                  <a:pt x="263312" y="29170"/>
                </a:lnTo>
                <a:lnTo>
                  <a:pt x="226545" y="10155"/>
                </a:lnTo>
                <a:lnTo>
                  <a:pt x="185311" y="756"/>
                </a:lnTo>
                <a:lnTo>
                  <a:pt x="170807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09188" y="3402194"/>
            <a:ext cx="338681" cy="347314"/>
          </a:xfrm>
          <a:custGeom>
            <a:avLst/>
            <a:gdLst/>
            <a:ahLst/>
            <a:cxnLst/>
            <a:rect l="l" t="t" r="r" b="b"/>
            <a:pathLst>
              <a:path w="338681" h="347314">
                <a:moveTo>
                  <a:pt x="338681" y="173674"/>
                </a:moveTo>
                <a:lnTo>
                  <a:pt x="333295" y="130052"/>
                </a:lnTo>
                <a:lnTo>
                  <a:pt x="318037" y="90504"/>
                </a:lnTo>
                <a:lnTo>
                  <a:pt x="294259" y="56415"/>
                </a:lnTo>
                <a:lnTo>
                  <a:pt x="263312" y="29170"/>
                </a:lnTo>
                <a:lnTo>
                  <a:pt x="226546" y="10156"/>
                </a:lnTo>
                <a:lnTo>
                  <a:pt x="185312" y="756"/>
                </a:lnTo>
                <a:lnTo>
                  <a:pt x="170808" y="0"/>
                </a:lnTo>
                <a:lnTo>
                  <a:pt x="156114" y="624"/>
                </a:lnTo>
                <a:lnTo>
                  <a:pt x="114390" y="9599"/>
                </a:lnTo>
                <a:lnTo>
                  <a:pt x="77215" y="28163"/>
                </a:lnTo>
                <a:lnTo>
                  <a:pt x="45889" y="54947"/>
                </a:lnTo>
                <a:lnTo>
                  <a:pt x="21711" y="88583"/>
                </a:lnTo>
                <a:lnTo>
                  <a:pt x="5981" y="127703"/>
                </a:lnTo>
                <a:lnTo>
                  <a:pt x="0" y="170940"/>
                </a:lnTo>
                <a:lnTo>
                  <a:pt x="602" y="186133"/>
                </a:lnTo>
                <a:lnTo>
                  <a:pt x="9283" y="229204"/>
                </a:lnTo>
                <a:lnTo>
                  <a:pt x="27250" y="267512"/>
                </a:lnTo>
                <a:lnTo>
                  <a:pt x="53184" y="299768"/>
                </a:lnTo>
                <a:lnTo>
                  <a:pt x="85767" y="324680"/>
                </a:lnTo>
                <a:lnTo>
                  <a:pt x="123679" y="340958"/>
                </a:lnTo>
                <a:lnTo>
                  <a:pt x="165601" y="347314"/>
                </a:lnTo>
                <a:lnTo>
                  <a:pt x="180532" y="346702"/>
                </a:lnTo>
                <a:lnTo>
                  <a:pt x="222801" y="337853"/>
                </a:lnTo>
                <a:lnTo>
                  <a:pt x="260333" y="319526"/>
                </a:lnTo>
                <a:lnTo>
                  <a:pt x="291905" y="293061"/>
                </a:lnTo>
                <a:lnTo>
                  <a:pt x="316293" y="259802"/>
                </a:lnTo>
                <a:lnTo>
                  <a:pt x="332274" y="221090"/>
                </a:lnTo>
                <a:lnTo>
                  <a:pt x="338623" y="178267"/>
                </a:lnTo>
                <a:lnTo>
                  <a:pt x="338681" y="173674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72" y="2483256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8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55" y="248325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6749" y="1593527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16732" y="1593526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7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5591" y="31702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4" y="270289"/>
                </a:lnTo>
                <a:lnTo>
                  <a:pt x="53856" y="301803"/>
                </a:lnTo>
                <a:lnTo>
                  <a:pt x="86999" y="325976"/>
                </a:lnTo>
                <a:lnTo>
                  <a:pt x="126136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5573" y="3170222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006" y="532890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1" y="325976"/>
                </a:lnTo>
                <a:lnTo>
                  <a:pt x="126139" y="341430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1989" y="53289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5890" y="4521865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5873" y="4521865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5569" y="5502591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0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5553" y="5502590"/>
            <a:ext cx="320723" cy="346786"/>
          </a:xfrm>
          <a:custGeom>
            <a:avLst/>
            <a:gdLst/>
            <a:ahLst/>
            <a:cxnLst/>
            <a:rect l="l" t="t" r="r" b="b"/>
            <a:pathLst>
              <a:path w="320723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1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3" y="171933"/>
                </a:lnTo>
                <a:lnTo>
                  <a:pt x="320117" y="187383"/>
                </a:lnTo>
                <a:lnTo>
                  <a:pt x="311410" y="231178"/>
                </a:lnTo>
                <a:lnTo>
                  <a:pt x="293434" y="270018"/>
                </a:lnTo>
                <a:lnTo>
                  <a:pt x="267552" y="302464"/>
                </a:lnTo>
                <a:lnTo>
                  <a:pt x="235126" y="327078"/>
                </a:lnTo>
                <a:lnTo>
                  <a:pt x="197521" y="342420"/>
                </a:lnTo>
                <a:lnTo>
                  <a:pt x="170246" y="346786"/>
                </a:lnTo>
                <a:lnTo>
                  <a:pt x="155062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C48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687" y="3517583"/>
            <a:ext cx="320708" cy="346786"/>
          </a:xfrm>
          <a:custGeom>
            <a:avLst/>
            <a:gdLst/>
            <a:ahLst/>
            <a:cxnLst/>
            <a:rect l="l" t="t" r="r" b="b"/>
            <a:pathLst>
              <a:path w="320708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5"/>
                </a:lnTo>
                <a:lnTo>
                  <a:pt x="773" y="190755"/>
                </a:lnTo>
                <a:lnTo>
                  <a:pt x="9705" y="232816"/>
                </a:lnTo>
                <a:lnTo>
                  <a:pt x="27746" y="270292"/>
                </a:lnTo>
                <a:lnTo>
                  <a:pt x="53857" y="301805"/>
                </a:lnTo>
                <a:lnTo>
                  <a:pt x="87001" y="325977"/>
                </a:lnTo>
                <a:lnTo>
                  <a:pt x="126139" y="341430"/>
                </a:lnTo>
                <a:lnTo>
                  <a:pt x="170232" y="346786"/>
                </a:lnTo>
                <a:lnTo>
                  <a:pt x="184056" y="345225"/>
                </a:lnTo>
                <a:lnTo>
                  <a:pt x="223085" y="333293"/>
                </a:lnTo>
                <a:lnTo>
                  <a:pt x="257388" y="311610"/>
                </a:lnTo>
                <a:lnTo>
                  <a:pt x="285662" y="281527"/>
                </a:lnTo>
                <a:lnTo>
                  <a:pt x="306366" y="244746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2670" y="351758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6862" y="52067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76846" y="5206758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3419" y="40515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3401" y="405155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5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5525" y="2964731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45508" y="296473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7" y="337332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37704" y="2691304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687" y="2691303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7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3"/>
                </a:lnTo>
                <a:lnTo>
                  <a:pt x="75252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428FA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4060" y="4343344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54060" y="4343343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28838" y="2441624"/>
            <a:ext cx="440071" cy="455373"/>
          </a:xfrm>
          <a:custGeom>
            <a:avLst/>
            <a:gdLst/>
            <a:ahLst/>
            <a:cxnLst/>
            <a:rect l="l" t="t" r="r" b="b"/>
            <a:pathLst>
              <a:path w="440071" h="455373">
                <a:moveTo>
                  <a:pt x="0" y="0"/>
                </a:moveTo>
                <a:lnTo>
                  <a:pt x="440071" y="0"/>
                </a:lnTo>
                <a:lnTo>
                  <a:pt x="440071" y="455373"/>
                </a:lnTo>
                <a:lnTo>
                  <a:pt x="0" y="455373"/>
                </a:lnTo>
                <a:lnTo>
                  <a:pt x="0" y="0"/>
                </a:lnTo>
                <a:close/>
              </a:path>
            </a:pathLst>
          </a:custGeom>
          <a:solidFill>
            <a:srgbClr val="59BA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28838" y="2441623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59BAD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92895" y="5141205"/>
            <a:ext cx="440072" cy="455372"/>
          </a:xfrm>
          <a:custGeom>
            <a:avLst/>
            <a:gdLst/>
            <a:ahLst/>
            <a:cxnLst/>
            <a:rect l="l" t="t" r="r" b="b"/>
            <a:pathLst>
              <a:path w="440072" h="455372">
                <a:moveTo>
                  <a:pt x="0" y="0"/>
                </a:moveTo>
                <a:lnTo>
                  <a:pt x="440072" y="0"/>
                </a:lnTo>
                <a:lnTo>
                  <a:pt x="440072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solidFill>
            <a:srgbClr val="FAA7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92896" y="5141205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38182" y="2609165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38182" y="2609165"/>
            <a:ext cx="440071" cy="455372"/>
          </a:xfrm>
          <a:custGeom>
            <a:avLst/>
            <a:gdLst/>
            <a:ahLst/>
            <a:cxnLst/>
            <a:rect l="l" t="t" r="r" b="b"/>
            <a:pathLst>
              <a:path w="440071" h="455372">
                <a:moveTo>
                  <a:pt x="0" y="0"/>
                </a:moveTo>
                <a:lnTo>
                  <a:pt x="440071" y="0"/>
                </a:lnTo>
                <a:lnTo>
                  <a:pt x="440071" y="455372"/>
                </a:lnTo>
                <a:lnTo>
                  <a:pt x="0" y="455372"/>
                </a:lnTo>
                <a:lnTo>
                  <a:pt x="0" y="0"/>
                </a:lnTo>
                <a:close/>
              </a:path>
            </a:pathLst>
          </a:custGeom>
          <a:ln w="47624">
            <a:solidFill>
              <a:srgbClr val="CD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375266" y="2169623"/>
            <a:ext cx="5320145" cy="3241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445923" y="2194561"/>
            <a:ext cx="5158046" cy="3217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423992" y="2197501"/>
            <a:ext cx="5221264" cy="31393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23993" y="2197502"/>
            <a:ext cx="5221263" cy="3139319"/>
          </a:xfrm>
          <a:custGeom>
            <a:avLst/>
            <a:gdLst/>
            <a:ahLst/>
            <a:cxnLst/>
            <a:rect l="l" t="t" r="r" b="b"/>
            <a:pathLst>
              <a:path w="5221263" h="3139319">
                <a:moveTo>
                  <a:pt x="0" y="0"/>
                </a:moveTo>
                <a:lnTo>
                  <a:pt x="5221263" y="0"/>
                </a:lnTo>
                <a:lnTo>
                  <a:pt x="5221263" y="3139319"/>
                </a:lnTo>
                <a:lnTo>
                  <a:pt x="0" y="3139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076B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502733" y="2243222"/>
            <a:ext cx="3910329" cy="10356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6600" spc="-4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66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6600" spc="-35" dirty="0">
                <a:solidFill>
                  <a:srgbClr val="FFFFFF"/>
                </a:solidFill>
                <a:latin typeface="Calibri"/>
                <a:cs typeface="Calibri"/>
              </a:rPr>
              <a:t>eat. H</a:t>
            </a:r>
            <a:r>
              <a:rPr sz="6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6600" spc="-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6600" dirty="0">
              <a:latin typeface="Calibri"/>
              <a:cs typeface="Calibri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4294967295"/>
          </p:nvPr>
        </p:nvSpPr>
        <p:spPr>
          <a:xfrm>
            <a:off x="11695113" y="6062663"/>
            <a:ext cx="496887" cy="384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502732" y="3246522"/>
            <a:ext cx="3655060" cy="10356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6600" spc="-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6600" dirty="0">
                <a:solidFill>
                  <a:srgbClr val="FFFFFF"/>
                </a:solidFill>
                <a:latin typeface="Calibri"/>
                <a:cs typeface="Calibri"/>
              </a:rPr>
              <a:t>ill </a:t>
            </a:r>
            <a:r>
              <a:rPr sz="6600" spc="-20" dirty="0">
                <a:solidFill>
                  <a:srgbClr val="FFFFFF"/>
                </a:solidFill>
                <a:latin typeface="Calibri"/>
                <a:cs typeface="Calibri"/>
              </a:rPr>
              <a:t>I </a:t>
            </a:r>
            <a:r>
              <a:rPr sz="6600" spc="-30" dirty="0">
                <a:solidFill>
                  <a:srgbClr val="FFFFFF"/>
                </a:solidFill>
                <a:latin typeface="Calibri"/>
                <a:cs typeface="Calibri"/>
              </a:rPr>
              <a:t>kn</a:t>
            </a:r>
            <a:r>
              <a:rPr sz="6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6600" spc="-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502732" y="4249822"/>
            <a:ext cx="5048250" cy="10356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6600" spc="-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66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6600" spc="-3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6600" spc="-35" dirty="0">
                <a:solidFill>
                  <a:srgbClr val="FFFFFF"/>
                </a:solidFill>
                <a:latin typeface="Calibri"/>
                <a:cs typeface="Calibri"/>
              </a:rPr>
              <a:t>K to use?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9" y="292942"/>
            <a:ext cx="7911465" cy="6045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07060"/>
            <a:r>
              <a:rPr lang="en-CA" sz="3200" dirty="0">
                <a:solidFill>
                  <a:srgbClr val="4BACC6"/>
                </a:solidFill>
                <a:latin typeface="Calibri"/>
                <a:cs typeface="Calibri"/>
              </a:rPr>
              <a:t>Sometimes</a:t>
            </a:r>
            <a:r>
              <a:rPr sz="3200" spc="-25" dirty="0">
                <a:solidFill>
                  <a:srgbClr val="4BACC6"/>
                </a:solidFill>
                <a:latin typeface="Calibri"/>
                <a:cs typeface="Calibri"/>
              </a:rPr>
              <a:t> th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e </a:t>
            </a:r>
            <a:r>
              <a:rPr lang="en-CA" sz="3200" spc="-20" dirty="0">
                <a:solidFill>
                  <a:srgbClr val="4BACC6"/>
                </a:solidFill>
                <a:latin typeface="Calibri"/>
                <a:cs typeface="Calibri"/>
              </a:rPr>
              <a:t>question</a:t>
            </a:r>
            <a:r>
              <a:rPr sz="3200" dirty="0">
                <a:solidFill>
                  <a:srgbClr val="4BACC6"/>
                </a:solidFill>
                <a:latin typeface="Calibri"/>
                <a:cs typeface="Calibri"/>
              </a:rPr>
              <a:t> has a 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15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12700">
              <a:lnSpc>
                <a:spcPts val="3800"/>
              </a:lnSpc>
            </a:pP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h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ave 4 CPU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res. 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n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eed to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cluster si</a:t>
            </a:r>
            <a:r>
              <a:rPr sz="3200" spc="-30" dirty="0">
                <a:solidFill>
                  <a:srgbClr val="F79646"/>
                </a:solidFill>
                <a:latin typeface="Calibri"/>
                <a:cs typeface="Calibri"/>
              </a:rPr>
              <a:t>mil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ar j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bs so 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can s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end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each g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up to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n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 CPU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4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700"/>
              </a:lnSpc>
              <a:spcBef>
                <a:spcPts val="47"/>
              </a:spcBef>
            </a:pPr>
            <a:endParaRPr sz="7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9" y="292942"/>
            <a:ext cx="7911465" cy="6045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07060"/>
            <a:r>
              <a:rPr lang="en-CA" sz="3200" dirty="0">
                <a:solidFill>
                  <a:srgbClr val="4BACC6"/>
                </a:solidFill>
                <a:latin typeface="Calibri"/>
                <a:cs typeface="Calibri"/>
              </a:rPr>
              <a:t>Sometimes</a:t>
            </a:r>
            <a:r>
              <a:rPr sz="3200" spc="-25" dirty="0">
                <a:solidFill>
                  <a:srgbClr val="4BACC6"/>
                </a:solidFill>
                <a:latin typeface="Calibri"/>
                <a:cs typeface="Calibri"/>
              </a:rPr>
              <a:t> th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e </a:t>
            </a:r>
            <a:r>
              <a:rPr lang="en-CA" sz="3200" spc="-20" dirty="0">
                <a:solidFill>
                  <a:srgbClr val="4BACC6"/>
                </a:solidFill>
                <a:latin typeface="Calibri"/>
                <a:cs typeface="Calibri"/>
              </a:rPr>
              <a:t>question</a:t>
            </a:r>
            <a:r>
              <a:rPr sz="3200" dirty="0">
                <a:solidFill>
                  <a:srgbClr val="4BACC6"/>
                </a:solidFill>
                <a:latin typeface="Calibri"/>
                <a:cs typeface="Calibri"/>
              </a:rPr>
              <a:t> has a 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15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12700">
              <a:lnSpc>
                <a:spcPts val="3800"/>
              </a:lnSpc>
            </a:pP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h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ave 4 CPU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res. 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n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eed to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cluster si</a:t>
            </a:r>
            <a:r>
              <a:rPr sz="3200" spc="-30" dirty="0">
                <a:solidFill>
                  <a:srgbClr val="F79646"/>
                </a:solidFill>
                <a:latin typeface="Calibri"/>
                <a:cs typeface="Calibri"/>
              </a:rPr>
              <a:t>mil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ar j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bs so 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can s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end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each g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up to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n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 CPU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4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700"/>
              </a:lnSpc>
              <a:spcBef>
                <a:spcPts val="47"/>
              </a:spcBef>
            </a:pPr>
            <a:endParaRPr sz="7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27305">
              <a:lnSpc>
                <a:spcPct val="99800"/>
              </a:lnSpc>
            </a:pPr>
            <a:r>
              <a:rPr sz="3200" spc="-35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an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to 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make jeans th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at can c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ver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man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y</a:t>
            </a:r>
            <a:r>
              <a:rPr sz="3200" spc="-10" dirty="0">
                <a:solidFill>
                  <a:srgbClr val="9BBB59"/>
                </a:solidFill>
                <a:latin typeface="Calibri"/>
                <a:cs typeface="Calibri"/>
              </a:rPr>
              <a:t> diﬀ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eren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b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y shap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es. </a:t>
            </a:r>
            <a:r>
              <a:rPr sz="3200" spc="-35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 to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k a l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f 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measu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rements. C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me up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ith 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1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0 diﬀeren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sizes to c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ver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m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p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pl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  <a:spcBef>
                <a:spcPts val="20"/>
              </a:spcBef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40022814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9" y="292942"/>
            <a:ext cx="7911465" cy="6045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07060"/>
            <a:r>
              <a:rPr lang="en-CA" sz="3200" dirty="0">
                <a:solidFill>
                  <a:srgbClr val="4BACC6"/>
                </a:solidFill>
                <a:latin typeface="Calibri"/>
                <a:cs typeface="Calibri"/>
              </a:rPr>
              <a:t>Sometimes</a:t>
            </a:r>
            <a:r>
              <a:rPr sz="3200" spc="-25" dirty="0">
                <a:solidFill>
                  <a:srgbClr val="4BACC6"/>
                </a:solidFill>
                <a:latin typeface="Calibri"/>
                <a:cs typeface="Calibri"/>
              </a:rPr>
              <a:t> th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e </a:t>
            </a:r>
            <a:r>
              <a:rPr lang="en-CA" sz="3200" spc="-20" dirty="0">
                <a:solidFill>
                  <a:srgbClr val="4BACC6"/>
                </a:solidFill>
                <a:latin typeface="Calibri"/>
                <a:cs typeface="Calibri"/>
              </a:rPr>
              <a:t>question</a:t>
            </a:r>
            <a:r>
              <a:rPr sz="3200" dirty="0">
                <a:solidFill>
                  <a:srgbClr val="4BACC6"/>
                </a:solidFill>
                <a:latin typeface="Calibri"/>
                <a:cs typeface="Calibri"/>
              </a:rPr>
              <a:t> has a 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15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12700">
              <a:lnSpc>
                <a:spcPts val="3800"/>
              </a:lnSpc>
            </a:pP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h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ave 4 CPU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res. 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n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eed to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cluster si</a:t>
            </a:r>
            <a:r>
              <a:rPr sz="3200" spc="-30" dirty="0">
                <a:solidFill>
                  <a:srgbClr val="F79646"/>
                </a:solidFill>
                <a:latin typeface="Calibri"/>
                <a:cs typeface="Calibri"/>
              </a:rPr>
              <a:t>mil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ar j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bs so 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can s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end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each g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up to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n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 CPU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4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700"/>
              </a:lnSpc>
              <a:spcBef>
                <a:spcPts val="47"/>
              </a:spcBef>
            </a:pPr>
            <a:endParaRPr sz="7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27305">
              <a:lnSpc>
                <a:spcPct val="99800"/>
              </a:lnSpc>
            </a:pPr>
            <a:r>
              <a:rPr sz="3200" spc="-35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an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to 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make jeans th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at can c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ver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man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y</a:t>
            </a:r>
            <a:r>
              <a:rPr sz="3200" spc="-10" dirty="0">
                <a:solidFill>
                  <a:srgbClr val="9BBB59"/>
                </a:solidFill>
                <a:latin typeface="Calibri"/>
                <a:cs typeface="Calibri"/>
              </a:rPr>
              <a:t> diﬀ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eren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b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y shap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es. </a:t>
            </a:r>
            <a:r>
              <a:rPr sz="3200" spc="-35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 to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k a l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f 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measu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rements. C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me up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ith 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1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0 diﬀeren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sizes to c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ver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m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p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pl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  <a:spcBef>
                <a:spcPts val="20"/>
              </a:spcBef>
            </a:pPr>
            <a:endParaRPr sz="1000" dirty="0"/>
          </a:p>
          <a:p>
            <a:pPr marL="12700" marR="330835">
              <a:lnSpc>
                <a:spcPts val="3800"/>
              </a:lnSpc>
            </a:pPr>
            <a:r>
              <a:rPr sz="3200" spc="-10" dirty="0">
                <a:solidFill>
                  <a:srgbClr val="C0504D"/>
                </a:solidFill>
                <a:latin typeface="Calibri"/>
                <a:cs typeface="Calibri"/>
              </a:rPr>
              <a:t>I </a:t>
            </a:r>
            <a:r>
              <a:rPr sz="3200" spc="-30" dirty="0">
                <a:solidFill>
                  <a:srgbClr val="C0504D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an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t to build a </a:t>
            </a:r>
            <a:r>
              <a:rPr lang="en-CA" sz="3200" spc="-15" dirty="0">
                <a:solidFill>
                  <a:srgbClr val="C0504D"/>
                </a:solidFill>
                <a:latin typeface="Calibri"/>
                <a:cs typeface="Calibri"/>
              </a:rPr>
              <a:t>navigation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 in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te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f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ace f</a:t>
            </a:r>
            <a:r>
              <a:rPr sz="3200" spc="-5" dirty="0">
                <a:solidFill>
                  <a:srgbClr val="C0504D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C0504D"/>
                </a:solidFill>
                <a:latin typeface="Calibri"/>
                <a:cs typeface="Calibri"/>
              </a:rPr>
              <a:t> b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C0504D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C0504D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sin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g </a:t>
            </a:r>
            <a:r>
              <a:rPr lang="en-CA" sz="3200" spc="-15" dirty="0">
                <a:solidFill>
                  <a:srgbClr val="C0504D"/>
                </a:solidFill>
                <a:latin typeface="Calibri"/>
                <a:cs typeface="Calibri"/>
              </a:rPr>
              <a:t>scientific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 pap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s. </a:t>
            </a:r>
            <a:r>
              <a:rPr sz="3200" spc="-25" dirty="0">
                <a:solidFill>
                  <a:srgbClr val="C0504D"/>
                </a:solidFill>
                <a:latin typeface="Calibri"/>
                <a:cs typeface="Calibri"/>
              </a:rPr>
              <a:t>My d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esi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gn dictates dividing th</a:t>
            </a:r>
            <a:r>
              <a:rPr sz="3200" spc="-25" dirty="0">
                <a:solidFill>
                  <a:srgbClr val="C0504D"/>
                </a:solidFill>
                <a:latin typeface="Calibri"/>
                <a:cs typeface="Calibri"/>
              </a:rPr>
              <a:t>em into 2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0 dis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ciplin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es</a:t>
            </a:r>
            <a:r>
              <a:rPr sz="3200" spc="-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20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0492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9" y="292942"/>
            <a:ext cx="7911465" cy="6045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07060"/>
            <a:r>
              <a:rPr lang="en-CA" sz="3200" dirty="0">
                <a:solidFill>
                  <a:srgbClr val="4BACC6"/>
                </a:solidFill>
                <a:latin typeface="Calibri"/>
                <a:cs typeface="Calibri"/>
              </a:rPr>
              <a:t>Sometimes</a:t>
            </a:r>
            <a:r>
              <a:rPr sz="3200" spc="-25" dirty="0">
                <a:solidFill>
                  <a:srgbClr val="4BACC6"/>
                </a:solidFill>
                <a:latin typeface="Calibri"/>
                <a:cs typeface="Calibri"/>
              </a:rPr>
              <a:t> th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e </a:t>
            </a:r>
            <a:r>
              <a:rPr lang="en-CA" sz="3200" spc="-20" dirty="0">
                <a:solidFill>
                  <a:srgbClr val="4BACC6"/>
                </a:solidFill>
                <a:latin typeface="Calibri"/>
                <a:cs typeface="Calibri"/>
              </a:rPr>
              <a:t>question</a:t>
            </a:r>
            <a:r>
              <a:rPr sz="3200" dirty="0">
                <a:solidFill>
                  <a:srgbClr val="4BACC6"/>
                </a:solidFill>
                <a:latin typeface="Calibri"/>
                <a:cs typeface="Calibri"/>
              </a:rPr>
              <a:t> has a 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15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12700">
              <a:lnSpc>
                <a:spcPts val="3800"/>
              </a:lnSpc>
            </a:pP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h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ave 4 CPU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res. 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n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eed to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cluster si</a:t>
            </a:r>
            <a:r>
              <a:rPr sz="3200" spc="-30" dirty="0">
                <a:solidFill>
                  <a:srgbClr val="F79646"/>
                </a:solidFill>
                <a:latin typeface="Calibri"/>
                <a:cs typeface="Calibri"/>
              </a:rPr>
              <a:t>mil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ar j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bs so 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I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can s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end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each g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up to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n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 CPU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4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700"/>
              </a:lnSpc>
              <a:spcBef>
                <a:spcPts val="47"/>
              </a:spcBef>
            </a:pPr>
            <a:endParaRPr sz="7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27305">
              <a:lnSpc>
                <a:spcPct val="99800"/>
              </a:lnSpc>
            </a:pPr>
            <a:r>
              <a:rPr sz="3200" spc="-35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an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to 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make jeans th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at can c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ver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man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y</a:t>
            </a:r>
            <a:r>
              <a:rPr sz="3200" spc="-10" dirty="0">
                <a:solidFill>
                  <a:srgbClr val="9BBB59"/>
                </a:solidFill>
                <a:latin typeface="Calibri"/>
                <a:cs typeface="Calibri"/>
              </a:rPr>
              <a:t> diﬀ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eren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b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y shap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es. </a:t>
            </a:r>
            <a:r>
              <a:rPr sz="3200" spc="-35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 to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k a l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f 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measu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rements. C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me up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ith 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1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0 diﬀeren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sizes to c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ver </a:t>
            </a:r>
            <a:r>
              <a:rPr sz="3200" spc="-30" dirty="0">
                <a:solidFill>
                  <a:srgbClr val="9BBB59"/>
                </a:solidFill>
                <a:latin typeface="Calibri"/>
                <a:cs typeface="Calibri"/>
              </a:rPr>
              <a:t>m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t p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pl</a:t>
            </a: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e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  <a:spcBef>
                <a:spcPts val="20"/>
              </a:spcBef>
            </a:pPr>
            <a:endParaRPr sz="1000" dirty="0"/>
          </a:p>
          <a:p>
            <a:pPr marL="12700" marR="330835">
              <a:lnSpc>
                <a:spcPts val="3800"/>
              </a:lnSpc>
            </a:pPr>
            <a:r>
              <a:rPr sz="3200" spc="-10" dirty="0">
                <a:solidFill>
                  <a:srgbClr val="C0504D"/>
                </a:solidFill>
                <a:latin typeface="Calibri"/>
                <a:cs typeface="Calibri"/>
              </a:rPr>
              <a:t>I </a:t>
            </a:r>
            <a:r>
              <a:rPr sz="3200" spc="-30" dirty="0">
                <a:solidFill>
                  <a:srgbClr val="C0504D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an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t to build a </a:t>
            </a:r>
            <a:r>
              <a:rPr lang="en-CA" sz="3200" spc="-15" dirty="0">
                <a:solidFill>
                  <a:srgbClr val="C0504D"/>
                </a:solidFill>
                <a:latin typeface="Calibri"/>
                <a:cs typeface="Calibri"/>
              </a:rPr>
              <a:t>navigation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 in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te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f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ace f</a:t>
            </a:r>
            <a:r>
              <a:rPr sz="3200" spc="-5" dirty="0">
                <a:solidFill>
                  <a:srgbClr val="C0504D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C0504D"/>
                </a:solidFill>
                <a:latin typeface="Calibri"/>
                <a:cs typeface="Calibri"/>
              </a:rPr>
              <a:t> b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C0504D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C0504D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sin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g </a:t>
            </a:r>
            <a:r>
              <a:rPr lang="en-CA" sz="3200" spc="-15" dirty="0">
                <a:solidFill>
                  <a:srgbClr val="C0504D"/>
                </a:solidFill>
                <a:latin typeface="Calibri"/>
                <a:cs typeface="Calibri"/>
              </a:rPr>
              <a:t>scientific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 pap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s. </a:t>
            </a:r>
            <a:r>
              <a:rPr sz="3200" spc="-25" dirty="0">
                <a:solidFill>
                  <a:srgbClr val="C0504D"/>
                </a:solidFill>
                <a:latin typeface="Calibri"/>
                <a:cs typeface="Calibri"/>
              </a:rPr>
              <a:t>My d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esi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gn dictates dividing th</a:t>
            </a:r>
            <a:r>
              <a:rPr sz="3200" spc="-25" dirty="0">
                <a:solidFill>
                  <a:srgbClr val="C0504D"/>
                </a:solidFill>
                <a:latin typeface="Calibri"/>
                <a:cs typeface="Calibri"/>
              </a:rPr>
              <a:t>em into 2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0 dis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ciplin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es</a:t>
            </a:r>
            <a:r>
              <a:rPr sz="3200" spc="-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20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84"/>
          <p:cNvSpPr/>
          <p:nvPr/>
        </p:nvSpPr>
        <p:spPr>
          <a:xfrm>
            <a:off x="3429000" y="1813680"/>
            <a:ext cx="5221264" cy="31393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86"/>
          <p:cNvSpPr txBox="1"/>
          <p:nvPr/>
        </p:nvSpPr>
        <p:spPr>
          <a:xfrm>
            <a:off x="3507740" y="1859401"/>
            <a:ext cx="5142524" cy="10356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6600" spc="-45" dirty="0">
                <a:solidFill>
                  <a:srgbClr val="FFFFFF"/>
                </a:solidFill>
                <a:latin typeface="Calibri"/>
                <a:cs typeface="Calibri"/>
              </a:rPr>
              <a:t>Yeah, I don’t really have that. :/</a:t>
            </a:r>
            <a:endParaRPr sz="6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59067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685800"/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Ou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r sc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e: </a:t>
            </a:r>
            <a:r>
              <a:rPr lang="en-CA" sz="3200" spc="-15" dirty="0">
                <a:solidFill>
                  <a:srgbClr val="F79646"/>
                </a:solidFill>
                <a:latin typeface="Calibri"/>
                <a:cs typeface="Calibri"/>
              </a:rPr>
              <a:t>Inertia</a:t>
            </a:r>
            <a:endParaRPr sz="3200" dirty="0">
              <a:latin typeface="Calibri"/>
              <a:cs typeface="Calibri"/>
            </a:endParaRPr>
          </a:p>
          <a:p>
            <a:pPr marL="685800" marR="12700">
              <a:lnSpc>
                <a:spcPts val="3800"/>
              </a:lnSpc>
              <a:spcBef>
                <a:spcPts val="120"/>
              </a:spcBef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gher </a:t>
            </a:r>
            <a:r>
              <a:rPr lang="en-CA" sz="3200" spc="-30" dirty="0">
                <a:solidFill>
                  <a:srgbClr val="7F7F7F"/>
                </a:solidFill>
                <a:latin typeface="Calibri"/>
                <a:cs typeface="Calibri"/>
              </a:rPr>
              <a:t>within-cluster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 d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ensi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ty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ith hi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gher 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lang="en-CA" sz="3200" spc="-10" dirty="0">
                <a:solidFill>
                  <a:srgbClr val="7F7F7F"/>
                </a:solidFill>
                <a:latin typeface="Calibri"/>
                <a:cs typeface="Calibri"/>
              </a:rPr>
              <a:t>inertia</a:t>
            </a:r>
            <a:r>
              <a:rPr sz="3200" spc="-2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ill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go d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7371" y="1965961"/>
            <a:ext cx="290945" cy="332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3332" y="2117809"/>
            <a:ext cx="0" cy="3107726"/>
          </a:xfrm>
          <a:custGeom>
            <a:avLst/>
            <a:gdLst/>
            <a:ahLst/>
            <a:cxnLst/>
            <a:rect l="l" t="t" r="r" b="b"/>
            <a:pathLst>
              <a:path h="3107726">
                <a:moveTo>
                  <a:pt x="0" y="3107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4378" y="209260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7124" y="5099858"/>
            <a:ext cx="7348451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332" y="5225535"/>
            <a:ext cx="7128068" cy="0"/>
          </a:xfrm>
          <a:custGeom>
            <a:avLst/>
            <a:gdLst/>
            <a:ahLst/>
            <a:cxnLst/>
            <a:rect l="l" t="t" r="r" b="b"/>
            <a:pathLst>
              <a:path w="7128068">
                <a:moveTo>
                  <a:pt x="0" y="0"/>
                </a:moveTo>
                <a:lnTo>
                  <a:pt x="712806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00698" y="5166582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5"/>
                </a:lnTo>
                <a:lnTo>
                  <a:pt x="0" y="14163"/>
                </a:lnTo>
                <a:lnTo>
                  <a:pt x="2047" y="21939"/>
                </a:lnTo>
                <a:lnTo>
                  <a:pt x="65498" y="58953"/>
                </a:lnTo>
                <a:lnTo>
                  <a:pt x="2047" y="95967"/>
                </a:lnTo>
                <a:lnTo>
                  <a:pt x="0" y="103745"/>
                </a:lnTo>
                <a:lnTo>
                  <a:pt x="7068" y="115862"/>
                </a:lnTo>
                <a:lnTo>
                  <a:pt x="14845" y="117908"/>
                </a:lnTo>
                <a:lnTo>
                  <a:pt x="115909" y="58953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51557" y="2952089"/>
            <a:ext cx="83629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Inertia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9191" y="5309740"/>
            <a:ext cx="47529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511175" algn="l"/>
                <a:tab pos="940435" algn="l"/>
                <a:tab pos="1439545" algn="l"/>
                <a:tab pos="1938020" algn="l"/>
                <a:tab pos="2436495" algn="l"/>
                <a:tab pos="2934970" algn="l"/>
                <a:tab pos="3433445" algn="l"/>
                <a:tab pos="3932554" algn="l"/>
                <a:tab pos="4431030" algn="l"/>
              </a:tabLst>
            </a:pP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1	2	3	4	5	6	7	8	9	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80164" y="3869574"/>
            <a:ext cx="519545" cy="81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0397" y="3901372"/>
            <a:ext cx="397813" cy="703776"/>
          </a:xfrm>
          <a:custGeom>
            <a:avLst/>
            <a:gdLst/>
            <a:ahLst/>
            <a:cxnLst/>
            <a:rect l="l" t="t" r="r" b="b"/>
            <a:pathLst>
              <a:path w="397813" h="703776">
                <a:moveTo>
                  <a:pt x="0" y="0"/>
                </a:moveTo>
                <a:lnTo>
                  <a:pt x="397813" y="703776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1643" y="4563687"/>
            <a:ext cx="1242752" cy="282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8210" y="4605149"/>
            <a:ext cx="1147542" cy="152994"/>
          </a:xfrm>
          <a:custGeom>
            <a:avLst/>
            <a:gdLst/>
            <a:ahLst/>
            <a:cxnLst/>
            <a:rect l="l" t="t" r="r" b="b"/>
            <a:pathLst>
              <a:path w="1147542" h="152994">
                <a:moveTo>
                  <a:pt x="0" y="0"/>
                </a:moveTo>
                <a:lnTo>
                  <a:pt x="1147542" y="152994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38801" y="4717472"/>
            <a:ext cx="1026621" cy="236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85754" y="4758145"/>
            <a:ext cx="933333" cy="107095"/>
          </a:xfrm>
          <a:custGeom>
            <a:avLst/>
            <a:gdLst/>
            <a:ahLst/>
            <a:cxnLst/>
            <a:rect l="l" t="t" r="r" b="b"/>
            <a:pathLst>
              <a:path w="933333" h="107095">
                <a:moveTo>
                  <a:pt x="0" y="0"/>
                </a:moveTo>
                <a:lnTo>
                  <a:pt x="933333" y="107095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78138" y="4825539"/>
            <a:ext cx="1005839" cy="1288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2722" y="4865240"/>
            <a:ext cx="914399" cy="0"/>
          </a:xfrm>
          <a:custGeom>
            <a:avLst/>
            <a:gdLst/>
            <a:ahLst/>
            <a:cxnLst/>
            <a:rect l="l" t="t" r="r" b="b"/>
            <a:pathLst>
              <a:path w="914399">
                <a:moveTo>
                  <a:pt x="0" y="0"/>
                </a:moveTo>
                <a:lnTo>
                  <a:pt x="914399" y="0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99263" y="2098963"/>
            <a:ext cx="340821" cy="8977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61319" y="2126633"/>
            <a:ext cx="214528" cy="795573"/>
          </a:xfrm>
          <a:custGeom>
            <a:avLst/>
            <a:gdLst/>
            <a:ahLst/>
            <a:cxnLst/>
            <a:rect l="l" t="t" r="r" b="b"/>
            <a:pathLst>
              <a:path w="214528" h="795573">
                <a:moveTo>
                  <a:pt x="0" y="0"/>
                </a:moveTo>
                <a:lnTo>
                  <a:pt x="214528" y="795573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5393" y="2872047"/>
            <a:ext cx="885305" cy="11097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75850" y="2906369"/>
            <a:ext cx="764547" cy="995002"/>
          </a:xfrm>
          <a:custGeom>
            <a:avLst/>
            <a:gdLst/>
            <a:ahLst/>
            <a:cxnLst/>
            <a:rect l="l" t="t" r="r" b="b"/>
            <a:pathLst>
              <a:path w="764547" h="995002">
                <a:moveTo>
                  <a:pt x="0" y="0"/>
                </a:moveTo>
                <a:lnTo>
                  <a:pt x="764547" y="995002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16363" y="5665339"/>
            <a:ext cx="1841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3"/>
            <a:ext cx="5614035" cy="14738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Ou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r sc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e: </a:t>
            </a:r>
            <a:r>
              <a:rPr lang="en-CA" sz="3200" spc="-15" dirty="0">
                <a:solidFill>
                  <a:srgbClr val="F79646"/>
                </a:solidFill>
                <a:latin typeface="Calibri"/>
                <a:cs typeface="Calibri"/>
              </a:rPr>
              <a:t>Inertia</a:t>
            </a:r>
            <a:endParaRPr sz="3200" dirty="0">
              <a:latin typeface="Calibri"/>
              <a:cs typeface="Calibri"/>
            </a:endParaRPr>
          </a:p>
          <a:p>
            <a:pPr marL="12700" marR="12700">
              <a:lnSpc>
                <a:spcPts val="3800"/>
              </a:lnSpc>
              <a:spcBef>
                <a:spcPts val="120"/>
              </a:spcBef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gher </a:t>
            </a:r>
            <a:r>
              <a:rPr lang="en-CA" sz="3200" spc="-30" dirty="0">
                <a:solidFill>
                  <a:srgbClr val="7F7F7F"/>
                </a:solidFill>
                <a:latin typeface="Calibri"/>
                <a:cs typeface="Calibri"/>
              </a:rPr>
              <a:t>within-cluster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 d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ensi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ty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 hi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gher 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lang="en-CA" sz="3200" spc="-10" dirty="0">
                <a:solidFill>
                  <a:srgbClr val="7F7F7F"/>
                </a:solidFill>
                <a:latin typeface="Calibri"/>
                <a:cs typeface="Calibri"/>
              </a:rPr>
              <a:t>inertia</a:t>
            </a:r>
            <a:r>
              <a:rPr sz="3200" spc="-2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ill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go d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7371" y="1965961"/>
            <a:ext cx="290945" cy="3325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3332" y="2117809"/>
            <a:ext cx="0" cy="3107726"/>
          </a:xfrm>
          <a:custGeom>
            <a:avLst/>
            <a:gdLst/>
            <a:ahLst/>
            <a:cxnLst/>
            <a:rect l="l" t="t" r="r" b="b"/>
            <a:pathLst>
              <a:path h="3107726">
                <a:moveTo>
                  <a:pt x="0" y="3107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4378" y="209260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7124" y="5099858"/>
            <a:ext cx="7348451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332" y="5225535"/>
            <a:ext cx="7128068" cy="0"/>
          </a:xfrm>
          <a:custGeom>
            <a:avLst/>
            <a:gdLst/>
            <a:ahLst/>
            <a:cxnLst/>
            <a:rect l="l" t="t" r="r" b="b"/>
            <a:pathLst>
              <a:path w="7128068">
                <a:moveTo>
                  <a:pt x="0" y="0"/>
                </a:moveTo>
                <a:lnTo>
                  <a:pt x="712806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00698" y="5166582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5"/>
                </a:lnTo>
                <a:lnTo>
                  <a:pt x="0" y="14163"/>
                </a:lnTo>
                <a:lnTo>
                  <a:pt x="2047" y="21939"/>
                </a:lnTo>
                <a:lnTo>
                  <a:pt x="65498" y="58953"/>
                </a:lnTo>
                <a:lnTo>
                  <a:pt x="2047" y="95967"/>
                </a:lnTo>
                <a:lnTo>
                  <a:pt x="0" y="103745"/>
                </a:lnTo>
                <a:lnTo>
                  <a:pt x="7068" y="115862"/>
                </a:lnTo>
                <a:lnTo>
                  <a:pt x="14845" y="117908"/>
                </a:lnTo>
                <a:lnTo>
                  <a:pt x="115909" y="58953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51557" y="2952089"/>
            <a:ext cx="83629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Inertia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99263" y="2098963"/>
            <a:ext cx="340821" cy="897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1319" y="2126633"/>
            <a:ext cx="214528" cy="795573"/>
          </a:xfrm>
          <a:custGeom>
            <a:avLst/>
            <a:gdLst/>
            <a:ahLst/>
            <a:cxnLst/>
            <a:rect l="l" t="t" r="r" b="b"/>
            <a:pathLst>
              <a:path w="214528" h="795573">
                <a:moveTo>
                  <a:pt x="0" y="0"/>
                </a:moveTo>
                <a:lnTo>
                  <a:pt x="214528" y="795573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15393" y="2872047"/>
            <a:ext cx="885305" cy="1109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5850" y="2906369"/>
            <a:ext cx="764547" cy="995002"/>
          </a:xfrm>
          <a:custGeom>
            <a:avLst/>
            <a:gdLst/>
            <a:ahLst/>
            <a:cxnLst/>
            <a:rect l="l" t="t" r="r" b="b"/>
            <a:pathLst>
              <a:path w="764547" h="995002">
                <a:moveTo>
                  <a:pt x="0" y="0"/>
                </a:moveTo>
                <a:lnTo>
                  <a:pt x="764547" y="995002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80164" y="3869574"/>
            <a:ext cx="519545" cy="814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40397" y="3901372"/>
            <a:ext cx="397813" cy="703776"/>
          </a:xfrm>
          <a:custGeom>
            <a:avLst/>
            <a:gdLst/>
            <a:ahLst/>
            <a:cxnLst/>
            <a:rect l="l" t="t" r="r" b="b"/>
            <a:pathLst>
              <a:path w="397813" h="703776">
                <a:moveTo>
                  <a:pt x="0" y="0"/>
                </a:moveTo>
                <a:lnTo>
                  <a:pt x="397813" y="703776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1643" y="4563687"/>
            <a:ext cx="1242752" cy="282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8210" y="4605149"/>
            <a:ext cx="1147542" cy="152994"/>
          </a:xfrm>
          <a:custGeom>
            <a:avLst/>
            <a:gdLst/>
            <a:ahLst/>
            <a:cxnLst/>
            <a:rect l="l" t="t" r="r" b="b"/>
            <a:pathLst>
              <a:path w="1147542" h="152994">
                <a:moveTo>
                  <a:pt x="0" y="0"/>
                </a:moveTo>
                <a:lnTo>
                  <a:pt x="1147542" y="152994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38801" y="4717472"/>
            <a:ext cx="1026621" cy="236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85754" y="4758145"/>
            <a:ext cx="933333" cy="107095"/>
          </a:xfrm>
          <a:custGeom>
            <a:avLst/>
            <a:gdLst/>
            <a:ahLst/>
            <a:cxnLst/>
            <a:rect l="l" t="t" r="r" b="b"/>
            <a:pathLst>
              <a:path w="933333" h="107095">
                <a:moveTo>
                  <a:pt x="0" y="0"/>
                </a:moveTo>
                <a:lnTo>
                  <a:pt x="933333" y="107095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78138" y="4825539"/>
            <a:ext cx="1005839" cy="128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2722" y="4865240"/>
            <a:ext cx="914399" cy="0"/>
          </a:xfrm>
          <a:custGeom>
            <a:avLst/>
            <a:gdLst/>
            <a:ahLst/>
            <a:cxnLst/>
            <a:rect l="l" t="t" r="r" b="b"/>
            <a:pathLst>
              <a:path w="914399">
                <a:moveTo>
                  <a:pt x="0" y="0"/>
                </a:moveTo>
                <a:lnTo>
                  <a:pt x="914399" y="0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42014" y="5577839"/>
            <a:ext cx="394854" cy="918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8210" y="5790496"/>
            <a:ext cx="0" cy="635292"/>
          </a:xfrm>
          <a:custGeom>
            <a:avLst/>
            <a:gdLst/>
            <a:ahLst/>
            <a:cxnLst/>
            <a:rect l="l" t="t" r="r" b="b"/>
            <a:pathLst>
              <a:path h="635292">
                <a:moveTo>
                  <a:pt x="0" y="635292"/>
                </a:moveTo>
                <a:lnTo>
                  <a:pt x="0" y="0"/>
                </a:lnTo>
              </a:path>
            </a:pathLst>
          </a:custGeom>
          <a:ln w="380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52601" y="5752688"/>
            <a:ext cx="170870" cy="171040"/>
          </a:xfrm>
          <a:custGeom>
            <a:avLst/>
            <a:gdLst/>
            <a:ahLst/>
            <a:cxnLst/>
            <a:rect l="l" t="t" r="r" b="b"/>
            <a:pathLst>
              <a:path w="170870" h="171040">
                <a:moveTo>
                  <a:pt x="85608" y="0"/>
                </a:moveTo>
                <a:lnTo>
                  <a:pt x="2478" y="142508"/>
                </a:lnTo>
                <a:lnTo>
                  <a:pt x="0" y="154222"/>
                </a:lnTo>
                <a:lnTo>
                  <a:pt x="4820" y="164910"/>
                </a:lnTo>
                <a:lnTo>
                  <a:pt x="9334" y="168562"/>
                </a:lnTo>
                <a:lnTo>
                  <a:pt x="21049" y="171040"/>
                </a:lnTo>
                <a:lnTo>
                  <a:pt x="31736" y="166220"/>
                </a:lnTo>
                <a:lnTo>
                  <a:pt x="35388" y="161706"/>
                </a:lnTo>
                <a:lnTo>
                  <a:pt x="85608" y="75614"/>
                </a:lnTo>
                <a:lnTo>
                  <a:pt x="129717" y="75614"/>
                </a:lnTo>
                <a:lnTo>
                  <a:pt x="85608" y="0"/>
                </a:lnTo>
                <a:close/>
              </a:path>
              <a:path w="170870" h="171040">
                <a:moveTo>
                  <a:pt x="129717" y="75614"/>
                </a:moveTo>
                <a:lnTo>
                  <a:pt x="85608" y="75614"/>
                </a:lnTo>
                <a:lnTo>
                  <a:pt x="135828" y="161706"/>
                </a:lnTo>
                <a:lnTo>
                  <a:pt x="144805" y="169629"/>
                </a:lnTo>
                <a:lnTo>
                  <a:pt x="156480" y="170694"/>
                </a:lnTo>
                <a:lnTo>
                  <a:pt x="161882" y="168562"/>
                </a:lnTo>
                <a:lnTo>
                  <a:pt x="169805" y="159585"/>
                </a:lnTo>
                <a:lnTo>
                  <a:pt x="170870" y="147909"/>
                </a:lnTo>
                <a:lnTo>
                  <a:pt x="168738" y="142508"/>
                </a:lnTo>
                <a:lnTo>
                  <a:pt x="129717" y="75614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7857" y="3329247"/>
            <a:ext cx="394854" cy="1142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6992" y="3352735"/>
            <a:ext cx="0" cy="863098"/>
          </a:xfrm>
          <a:custGeom>
            <a:avLst/>
            <a:gdLst/>
            <a:ahLst/>
            <a:cxnLst/>
            <a:rect l="l" t="t" r="r" b="b"/>
            <a:pathLst>
              <a:path h="863098">
                <a:moveTo>
                  <a:pt x="0" y="0"/>
                </a:moveTo>
                <a:lnTo>
                  <a:pt x="0" y="863098"/>
                </a:lnTo>
              </a:path>
            </a:pathLst>
          </a:custGeom>
          <a:ln w="380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51383" y="4082601"/>
            <a:ext cx="170870" cy="171040"/>
          </a:xfrm>
          <a:custGeom>
            <a:avLst/>
            <a:gdLst/>
            <a:ahLst/>
            <a:cxnLst/>
            <a:rect l="l" t="t" r="r" b="b"/>
            <a:pathLst>
              <a:path w="170870" h="171040">
                <a:moveTo>
                  <a:pt x="21049" y="0"/>
                </a:moveTo>
                <a:lnTo>
                  <a:pt x="9334" y="2478"/>
                </a:lnTo>
                <a:lnTo>
                  <a:pt x="4820" y="6130"/>
                </a:lnTo>
                <a:lnTo>
                  <a:pt x="0" y="16817"/>
                </a:lnTo>
                <a:lnTo>
                  <a:pt x="2478" y="28532"/>
                </a:lnTo>
                <a:lnTo>
                  <a:pt x="85608" y="171040"/>
                </a:lnTo>
                <a:lnTo>
                  <a:pt x="129717" y="95425"/>
                </a:lnTo>
                <a:lnTo>
                  <a:pt x="85608" y="95425"/>
                </a:lnTo>
                <a:lnTo>
                  <a:pt x="35388" y="9333"/>
                </a:lnTo>
                <a:lnTo>
                  <a:pt x="31737" y="4819"/>
                </a:lnTo>
                <a:lnTo>
                  <a:pt x="21049" y="0"/>
                </a:lnTo>
                <a:close/>
              </a:path>
              <a:path w="170870" h="171040">
                <a:moveTo>
                  <a:pt x="156481" y="346"/>
                </a:moveTo>
                <a:lnTo>
                  <a:pt x="144805" y="1411"/>
                </a:lnTo>
                <a:lnTo>
                  <a:pt x="135828" y="9333"/>
                </a:lnTo>
                <a:lnTo>
                  <a:pt x="85608" y="95425"/>
                </a:lnTo>
                <a:lnTo>
                  <a:pt x="129717" y="95425"/>
                </a:lnTo>
                <a:lnTo>
                  <a:pt x="168738" y="28532"/>
                </a:lnTo>
                <a:lnTo>
                  <a:pt x="170870" y="23130"/>
                </a:lnTo>
                <a:lnTo>
                  <a:pt x="169805" y="11454"/>
                </a:lnTo>
                <a:lnTo>
                  <a:pt x="161882" y="2478"/>
                </a:lnTo>
                <a:lnTo>
                  <a:pt x="156481" y="346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18105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17245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47471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46611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45752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16364" y="5309740"/>
            <a:ext cx="20891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064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00"/>
              </a:lnSpc>
            </a:pP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44033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43173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2314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41455" y="5309740"/>
            <a:ext cx="33464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685800"/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Ou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r sc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e: </a:t>
            </a:r>
            <a:r>
              <a:rPr lang="en-CA" sz="3200" spc="-15" dirty="0">
                <a:solidFill>
                  <a:srgbClr val="F79646"/>
                </a:solidFill>
                <a:latin typeface="Calibri"/>
                <a:cs typeface="Calibri"/>
              </a:rPr>
              <a:t>Inertia</a:t>
            </a:r>
            <a:endParaRPr sz="3200" dirty="0">
              <a:latin typeface="Calibri"/>
              <a:cs typeface="Calibri"/>
            </a:endParaRPr>
          </a:p>
          <a:p>
            <a:pPr marL="685800" marR="12700">
              <a:lnSpc>
                <a:spcPts val="3800"/>
              </a:lnSpc>
              <a:spcBef>
                <a:spcPts val="120"/>
              </a:spcBef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gher </a:t>
            </a:r>
            <a:r>
              <a:rPr lang="en-CA" sz="3200" spc="-30" dirty="0">
                <a:solidFill>
                  <a:srgbClr val="7F7F7F"/>
                </a:solidFill>
                <a:latin typeface="Calibri"/>
                <a:cs typeface="Calibri"/>
              </a:rPr>
              <a:t>within-cluster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 d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ensi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ty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ith hi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gher </a:t>
            </a: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lang="en-CA" sz="3200" spc="-10" dirty="0">
                <a:solidFill>
                  <a:srgbClr val="7F7F7F"/>
                </a:solidFill>
                <a:latin typeface="Calibri"/>
                <a:cs typeface="Calibri"/>
              </a:rPr>
              <a:t>inertia</a:t>
            </a:r>
            <a:r>
              <a:rPr sz="3200" spc="-2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ill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go d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7371" y="1965961"/>
            <a:ext cx="290945" cy="3325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3332" y="2117809"/>
            <a:ext cx="0" cy="3107726"/>
          </a:xfrm>
          <a:custGeom>
            <a:avLst/>
            <a:gdLst/>
            <a:ahLst/>
            <a:cxnLst/>
            <a:rect l="l" t="t" r="r" b="b"/>
            <a:pathLst>
              <a:path h="3107726">
                <a:moveTo>
                  <a:pt x="0" y="3107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4378" y="209260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7124" y="5099858"/>
            <a:ext cx="7348451" cy="290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332" y="5225535"/>
            <a:ext cx="7128068" cy="0"/>
          </a:xfrm>
          <a:custGeom>
            <a:avLst/>
            <a:gdLst/>
            <a:ahLst/>
            <a:cxnLst/>
            <a:rect l="l" t="t" r="r" b="b"/>
            <a:pathLst>
              <a:path w="7128068">
                <a:moveTo>
                  <a:pt x="0" y="0"/>
                </a:moveTo>
                <a:lnTo>
                  <a:pt x="712806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00698" y="5166582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5"/>
                </a:lnTo>
                <a:lnTo>
                  <a:pt x="0" y="14163"/>
                </a:lnTo>
                <a:lnTo>
                  <a:pt x="2047" y="21939"/>
                </a:lnTo>
                <a:lnTo>
                  <a:pt x="65498" y="58953"/>
                </a:lnTo>
                <a:lnTo>
                  <a:pt x="2047" y="95967"/>
                </a:lnTo>
                <a:lnTo>
                  <a:pt x="0" y="103745"/>
                </a:lnTo>
                <a:lnTo>
                  <a:pt x="7068" y="115862"/>
                </a:lnTo>
                <a:lnTo>
                  <a:pt x="14845" y="117908"/>
                </a:lnTo>
                <a:lnTo>
                  <a:pt x="115909" y="58953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36917" y="2094807"/>
            <a:ext cx="340821" cy="897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9959" y="2123471"/>
            <a:ext cx="214529" cy="795573"/>
          </a:xfrm>
          <a:custGeom>
            <a:avLst/>
            <a:gdLst/>
            <a:ahLst/>
            <a:cxnLst/>
            <a:rect l="l" t="t" r="r" b="b"/>
            <a:pathLst>
              <a:path w="214529" h="795573">
                <a:moveTo>
                  <a:pt x="0" y="0"/>
                </a:moveTo>
                <a:lnTo>
                  <a:pt x="214529" y="795573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3046" y="2888672"/>
            <a:ext cx="827116" cy="9850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14488" y="2921668"/>
            <a:ext cx="703185" cy="872610"/>
          </a:xfrm>
          <a:custGeom>
            <a:avLst/>
            <a:gdLst/>
            <a:ahLst/>
            <a:cxnLst/>
            <a:rect l="l" t="t" r="r" b="b"/>
            <a:pathLst>
              <a:path w="703185" h="872610">
                <a:moveTo>
                  <a:pt x="0" y="0"/>
                </a:moveTo>
                <a:lnTo>
                  <a:pt x="703185" y="872610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9628" y="3757353"/>
            <a:ext cx="926868" cy="822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7992" y="3794278"/>
            <a:ext cx="810929" cy="703776"/>
          </a:xfrm>
          <a:custGeom>
            <a:avLst/>
            <a:gdLst/>
            <a:ahLst/>
            <a:cxnLst/>
            <a:rect l="l" t="t" r="r" b="b"/>
            <a:pathLst>
              <a:path w="810929" h="703776">
                <a:moveTo>
                  <a:pt x="0" y="0"/>
                </a:moveTo>
                <a:lnTo>
                  <a:pt x="810929" y="703776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78432" y="4455622"/>
            <a:ext cx="1251065" cy="494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28921" y="4498052"/>
            <a:ext cx="1147542" cy="367187"/>
          </a:xfrm>
          <a:custGeom>
            <a:avLst/>
            <a:gdLst/>
            <a:ahLst/>
            <a:cxnLst/>
            <a:rect l="l" t="t" r="r" b="b"/>
            <a:pathLst>
              <a:path w="1147542" h="367187">
                <a:moveTo>
                  <a:pt x="0" y="0"/>
                </a:moveTo>
                <a:lnTo>
                  <a:pt x="1147542" y="367187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29746" y="4825538"/>
            <a:ext cx="1026621" cy="2327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76464" y="4865238"/>
            <a:ext cx="933333" cy="107095"/>
          </a:xfrm>
          <a:custGeom>
            <a:avLst/>
            <a:gdLst/>
            <a:ahLst/>
            <a:cxnLst/>
            <a:rect l="l" t="t" r="r" b="b"/>
            <a:pathLst>
              <a:path w="933333" h="107095">
                <a:moveTo>
                  <a:pt x="0" y="0"/>
                </a:moveTo>
                <a:lnTo>
                  <a:pt x="933333" y="107095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64927" y="4929448"/>
            <a:ext cx="1005839" cy="1288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09799" y="4972333"/>
            <a:ext cx="914399" cy="0"/>
          </a:xfrm>
          <a:custGeom>
            <a:avLst/>
            <a:gdLst/>
            <a:ahLst/>
            <a:cxnLst/>
            <a:rect l="l" t="t" r="r" b="b"/>
            <a:pathLst>
              <a:path w="914399">
                <a:moveTo>
                  <a:pt x="0" y="0"/>
                </a:moveTo>
                <a:lnTo>
                  <a:pt x="914399" y="0"/>
                </a:lnTo>
              </a:path>
            </a:pathLst>
          </a:custGeom>
          <a:ln w="38099">
            <a:solidFill>
              <a:srgbClr val="FAA7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51558" y="2432442"/>
            <a:ext cx="4495165" cy="9042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algn="r"/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?</a:t>
            </a:r>
            <a:endParaRPr sz="3200" dirty="0">
              <a:latin typeface="Calibri"/>
              <a:cs typeface="Calibri"/>
            </a:endParaRPr>
          </a:p>
          <a:p>
            <a:pPr marL="12700">
              <a:spcBef>
                <a:spcPts val="250"/>
              </a:spcBef>
            </a:pPr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Inertia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18105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17245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47471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46611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45752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16364" y="5309740"/>
            <a:ext cx="20891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064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00"/>
              </a:lnSpc>
            </a:pP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44033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43173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42314" y="5309740"/>
            <a:ext cx="18034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41455" y="5309740"/>
            <a:ext cx="33464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79646"/>
                </a:solidFill>
                <a:cs typeface="Calibri"/>
              </a:rPr>
              <a:t>Even Better</a:t>
            </a:r>
            <a:r>
              <a:rPr lang="en-US" sz="4000" spc="-15" dirty="0">
                <a:solidFill>
                  <a:srgbClr val="F79646"/>
                </a:solidFill>
                <a:cs typeface="Calibri"/>
              </a:rPr>
              <a:t>: </a:t>
            </a:r>
            <a:r>
              <a:rPr lang="en-US" sz="4000" spc="-15" dirty="0">
                <a:solidFill>
                  <a:srgbClr val="F79646"/>
                </a:solidFill>
                <a:cs typeface="Calibri"/>
                <a:hlinkClick r:id="rId3"/>
              </a:rPr>
              <a:t>Silhouette Score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773585" y="1258142"/>
            <a:ext cx="6644831" cy="4228258"/>
          </a:xfrm>
        </p:spPr>
        <p:txBody>
          <a:bodyPr/>
          <a:lstStyle/>
          <a:p>
            <a:r>
              <a:rPr lang="en-US" dirty="0"/>
              <a:t>Like F1 Score, tracks a balance of two competing metrics</a:t>
            </a:r>
          </a:p>
          <a:p>
            <a:r>
              <a:rPr lang="en-US" dirty="0"/>
              <a:t>Is a more objective, standardized value than “finding the elbow in the curve” with </a:t>
            </a:r>
            <a:r>
              <a:rPr lang="en-US" dirty="0" err="1"/>
              <a:t>intertia</a:t>
            </a:r>
            <a:r>
              <a:rPr lang="en-US" dirty="0"/>
              <a:t>.</a:t>
            </a:r>
          </a:p>
          <a:p>
            <a:r>
              <a:rPr lang="en-US" dirty="0" err="1">
                <a:hlinkClick r:id="rId4"/>
              </a:rPr>
              <a:t>SKLearn</a:t>
            </a:r>
            <a:r>
              <a:rPr lang="en-US" dirty="0">
                <a:hlinkClick r:id="rId4"/>
              </a:rPr>
              <a:t> has other options </a:t>
            </a:r>
            <a:r>
              <a:rPr lang="en-US" dirty="0"/>
              <a:t>if ground truth labels are known or determinable.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7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9" y="318187"/>
            <a:ext cx="711771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b="1" spc="-20" dirty="0">
                <a:solidFill>
                  <a:srgbClr val="C0504D"/>
                </a:solidFill>
                <a:latin typeface="Calibri"/>
                <a:cs typeface="Calibri"/>
              </a:rPr>
              <a:t>C</a:t>
            </a:r>
            <a:r>
              <a:rPr sz="3200" b="1" spc="-15" dirty="0">
                <a:solidFill>
                  <a:srgbClr val="C0504D"/>
                </a:solidFill>
                <a:latin typeface="Calibri"/>
                <a:cs typeface="Calibri"/>
              </a:rPr>
              <a:t>l</a:t>
            </a:r>
            <a:r>
              <a:rPr sz="3200" b="1" spc="-25" dirty="0">
                <a:solidFill>
                  <a:srgbClr val="C0504D"/>
                </a:solidFill>
                <a:latin typeface="Calibri"/>
                <a:cs typeface="Calibri"/>
              </a:rPr>
              <a:t>u</a:t>
            </a:r>
            <a:r>
              <a:rPr sz="3200" b="1" spc="-15" dirty="0">
                <a:solidFill>
                  <a:srgbClr val="C0504D"/>
                </a:solidFill>
                <a:latin typeface="Calibri"/>
                <a:cs typeface="Calibri"/>
              </a:rPr>
              <a:t>s</a:t>
            </a:r>
            <a:r>
              <a:rPr sz="3200" b="1" spc="-20" dirty="0">
                <a:solidFill>
                  <a:srgbClr val="C0504D"/>
                </a:solidFill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C0504D"/>
                </a:solidFill>
                <a:latin typeface="Calibri"/>
                <a:cs typeface="Calibri"/>
              </a:rPr>
              <a:t>er</a:t>
            </a: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i</a:t>
            </a:r>
            <a:r>
              <a:rPr sz="3200" b="1" spc="-25" dirty="0">
                <a:solidFill>
                  <a:srgbClr val="C0504D"/>
                </a:solidFill>
                <a:latin typeface="Calibri"/>
                <a:cs typeface="Calibri"/>
              </a:rPr>
              <a:t>n</a:t>
            </a:r>
            <a:r>
              <a:rPr sz="3200" b="1" spc="5" dirty="0">
                <a:solidFill>
                  <a:srgbClr val="C0504D"/>
                </a:solidFill>
                <a:latin typeface="Calibri"/>
                <a:cs typeface="Calibri"/>
              </a:rPr>
              <a:t>g</a:t>
            </a:r>
            <a:r>
              <a:rPr sz="3200" spc="-10" dirty="0">
                <a:solidFill>
                  <a:srgbClr val="CD665F"/>
                </a:solidFill>
                <a:latin typeface="Calibri"/>
                <a:cs typeface="Calibri"/>
              </a:rPr>
              <a:t>: Findin</a:t>
            </a:r>
            <a:r>
              <a:rPr sz="3200" spc="-15" dirty="0">
                <a:solidFill>
                  <a:srgbClr val="CD665F"/>
                </a:solidFill>
                <a:latin typeface="Calibri"/>
                <a:cs typeface="Calibri"/>
              </a:rPr>
              <a:t>g s</a:t>
            </a:r>
            <a:r>
              <a:rPr sz="3200" spc="-20" dirty="0">
                <a:solidFill>
                  <a:srgbClr val="CD665F"/>
                </a:solidFill>
                <a:latin typeface="Calibri"/>
                <a:cs typeface="Calibri"/>
              </a:rPr>
              <a:t>epar</a:t>
            </a:r>
            <a:r>
              <a:rPr sz="3200" spc="-15" dirty="0">
                <a:solidFill>
                  <a:srgbClr val="CD665F"/>
                </a:solidFill>
                <a:latin typeface="Calibri"/>
                <a:cs typeface="Calibri"/>
              </a:rPr>
              <a:t>ate g</a:t>
            </a:r>
            <a:r>
              <a:rPr sz="3200" spc="-20" dirty="0">
                <a:solidFill>
                  <a:srgbClr val="CD665F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CD665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CD665F"/>
                </a:solidFill>
                <a:latin typeface="Calibri"/>
                <a:cs typeface="Calibri"/>
              </a:rPr>
              <a:t>ups in d</a:t>
            </a:r>
            <a:r>
              <a:rPr sz="3200" spc="-15" dirty="0">
                <a:solidFill>
                  <a:srgbClr val="CD665F"/>
                </a:solidFill>
                <a:latin typeface="Calibri"/>
                <a:cs typeface="Calibri"/>
              </a:rPr>
              <a:t>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2988" y="2822999"/>
            <a:ext cx="2633980" cy="14751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99500"/>
              </a:lnSpc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r, shape, </a:t>
            </a:r>
            <a:r>
              <a:rPr sz="2400" spc="-25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eigh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t, s</a:t>
            </a:r>
            <a:r>
              <a:rPr sz="2400" spc="-25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eetness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, s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rn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ess f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r a bunch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f ali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en f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ruits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23164" y="3246121"/>
            <a:ext cx="199089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0120" y="3372271"/>
            <a:ext cx="1771050" cy="0"/>
          </a:xfrm>
          <a:custGeom>
            <a:avLst/>
            <a:gdLst/>
            <a:ahLst/>
            <a:cxnLst/>
            <a:rect l="l" t="t" r="r" b="b"/>
            <a:pathLst>
              <a:path w="1771050">
                <a:moveTo>
                  <a:pt x="0" y="0"/>
                </a:moveTo>
                <a:lnTo>
                  <a:pt x="1771050" y="0"/>
                </a:lnTo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50468" y="331331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5"/>
                </a:lnTo>
                <a:lnTo>
                  <a:pt x="0" y="14163"/>
                </a:lnTo>
                <a:lnTo>
                  <a:pt x="2045" y="21939"/>
                </a:lnTo>
                <a:lnTo>
                  <a:pt x="65498" y="58953"/>
                </a:lnTo>
                <a:lnTo>
                  <a:pt x="2045" y="95967"/>
                </a:lnTo>
                <a:lnTo>
                  <a:pt x="0" y="103745"/>
                </a:lnTo>
                <a:lnTo>
                  <a:pt x="7068" y="115862"/>
                </a:lnTo>
                <a:lnTo>
                  <a:pt x="14845" y="117908"/>
                </a:lnTo>
                <a:lnTo>
                  <a:pt x="115909" y="58953"/>
                </a:lnTo>
                <a:lnTo>
                  <a:pt x="148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02727" y="2588241"/>
            <a:ext cx="2604135" cy="1689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99800"/>
              </a:lnSpc>
            </a:pPr>
            <a:r>
              <a:rPr lang="en-CA" sz="3200" dirty="0">
                <a:solidFill>
                  <a:srgbClr val="F79646"/>
                </a:solidFill>
                <a:latin typeface="Calibri"/>
                <a:cs typeface="Calibri"/>
              </a:rPr>
              <a:t>Identify</a:t>
            </a:r>
            <a:r>
              <a:rPr sz="3200" spc="-10" dirty="0">
                <a:solidFill>
                  <a:srgbClr val="F79646"/>
                </a:solidFill>
                <a:latin typeface="Calibri"/>
                <a:cs typeface="Calibri"/>
              </a:rPr>
              <a:t> diﬀ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eren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t f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uits </a:t>
            </a:r>
            <a:r>
              <a:rPr sz="2300" dirty="0">
                <a:solidFill>
                  <a:srgbClr val="A6A6A6"/>
                </a:solidFill>
                <a:latin typeface="Calibri"/>
                <a:cs typeface="Calibri"/>
              </a:rPr>
              <a:t>(</a:t>
            </a:r>
            <a:r>
              <a:rPr lang="en-CA" sz="2300" dirty="0">
                <a:solidFill>
                  <a:srgbClr val="A6A6A6"/>
                </a:solidFill>
                <a:latin typeface="Calibri"/>
                <a:cs typeface="Calibri"/>
              </a:rPr>
              <a:t>still</a:t>
            </a:r>
            <a:r>
              <a:rPr sz="2300" spc="-160" dirty="0">
                <a:solidFill>
                  <a:srgbClr val="A6A6A6"/>
                </a:solidFill>
                <a:latin typeface="Calibri"/>
                <a:cs typeface="Calibri"/>
              </a:rPr>
              <a:t> d</a:t>
            </a:r>
            <a:r>
              <a:rPr sz="2300" spc="-5" dirty="0">
                <a:solidFill>
                  <a:srgbClr val="A6A6A6"/>
                </a:solidFill>
                <a:latin typeface="Calibri"/>
                <a:cs typeface="Calibri"/>
              </a:rPr>
              <a:t>o</a:t>
            </a:r>
            <a:r>
              <a:rPr sz="2300" dirty="0">
                <a:solidFill>
                  <a:srgbClr val="A6A6A6"/>
                </a:solidFill>
                <a:latin typeface="Calibri"/>
                <a:cs typeface="Calibri"/>
              </a:rPr>
              <a:t>n</a:t>
            </a:r>
            <a:r>
              <a:rPr sz="2300" spc="-10" dirty="0">
                <a:solidFill>
                  <a:srgbClr val="A6A6A6"/>
                </a:solidFill>
                <a:latin typeface="Calibri"/>
                <a:cs typeface="Calibri"/>
              </a:rPr>
              <a:t>’t </a:t>
            </a:r>
            <a:r>
              <a:rPr sz="2300" spc="-15" dirty="0">
                <a:solidFill>
                  <a:srgbClr val="A6A6A6"/>
                </a:solidFill>
                <a:latin typeface="Calibri"/>
                <a:cs typeface="Calibri"/>
              </a:rPr>
              <a:t>kn</a:t>
            </a:r>
            <a:r>
              <a:rPr sz="2300" spc="-5" dirty="0">
                <a:solidFill>
                  <a:srgbClr val="A6A6A6"/>
                </a:solidFill>
                <a:latin typeface="Calibri"/>
                <a:cs typeface="Calibri"/>
              </a:rPr>
              <a:t>o</a:t>
            </a:r>
            <a:r>
              <a:rPr sz="2300" spc="-20" dirty="0">
                <a:solidFill>
                  <a:srgbClr val="A6A6A6"/>
                </a:solidFill>
                <a:latin typeface="Calibri"/>
                <a:cs typeface="Calibri"/>
              </a:rPr>
              <a:t>w </a:t>
            </a:r>
            <a:r>
              <a:rPr sz="2300" spc="-25" dirty="0">
                <a:solidFill>
                  <a:srgbClr val="A6A6A6"/>
                </a:solidFill>
                <a:latin typeface="Calibri"/>
                <a:cs typeface="Calibri"/>
              </a:rPr>
              <a:t>w</a:t>
            </a:r>
            <a:r>
              <a:rPr sz="2300" dirty="0">
                <a:solidFill>
                  <a:srgbClr val="A6A6A6"/>
                </a:solidFill>
                <a:latin typeface="Calibri"/>
                <a:cs typeface="Calibri"/>
              </a:rPr>
              <a:t>h</a:t>
            </a:r>
            <a:r>
              <a:rPr sz="2300" spc="-10" dirty="0">
                <a:solidFill>
                  <a:srgbClr val="A6A6A6"/>
                </a:solidFill>
                <a:latin typeface="Calibri"/>
                <a:cs typeface="Calibri"/>
              </a:rPr>
              <a:t>at each gr</a:t>
            </a:r>
            <a:r>
              <a:rPr sz="2300" spc="-5" dirty="0">
                <a:solidFill>
                  <a:srgbClr val="A6A6A6"/>
                </a:solidFill>
                <a:latin typeface="Calibri"/>
                <a:cs typeface="Calibri"/>
              </a:rPr>
              <a:t>o</a:t>
            </a:r>
            <a:r>
              <a:rPr sz="2300" dirty="0">
                <a:solidFill>
                  <a:srgbClr val="A6A6A6"/>
                </a:solidFill>
                <a:latin typeface="Calibri"/>
                <a:cs typeface="Calibri"/>
              </a:rPr>
              <a:t>up is)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3737" y="720858"/>
            <a:ext cx="466153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r an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thin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ith 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distan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ce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s</a:t>
            </a:r>
            <a:r>
              <a:rPr sz="3200" spc="-10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caling 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is 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ver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y i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mp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tan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t!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662" y="4315964"/>
            <a:ext cx="5015230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kl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ear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n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.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p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repr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cessing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scal</a:t>
            </a:r>
            <a:r>
              <a:rPr sz="3200" spc="-25" dirty="0">
                <a:solidFill>
                  <a:srgbClr val="9BBB59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(X)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8888" y="468359"/>
            <a:ext cx="5244465" cy="4470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800" b="1" dirty="0">
                <a:solidFill>
                  <a:srgbClr val="7F7F7F"/>
                </a:solidFill>
                <a:latin typeface="Calibri"/>
                <a:cs typeface="Calibri"/>
              </a:rPr>
              <a:t>fr</a:t>
            </a:r>
            <a:r>
              <a:rPr sz="2800" b="1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7F7F7F"/>
                </a:solidFill>
                <a:latin typeface="Calibri"/>
                <a:cs typeface="Calibri"/>
              </a:rPr>
              <a:t>m </a:t>
            </a:r>
            <a:r>
              <a:rPr sz="2800" dirty="0">
                <a:solidFill>
                  <a:srgbClr val="4F81BD"/>
                </a:solidFill>
                <a:latin typeface="Calibri"/>
                <a:cs typeface="Calibri"/>
              </a:rPr>
              <a:t>s</a:t>
            </a:r>
            <a:r>
              <a:rPr sz="2800" spc="-15" dirty="0">
                <a:solidFill>
                  <a:srgbClr val="4F81BD"/>
                </a:solidFill>
                <a:latin typeface="Calibri"/>
                <a:cs typeface="Calibri"/>
              </a:rPr>
              <a:t>klear</a:t>
            </a:r>
            <a:r>
              <a:rPr sz="2800" dirty="0">
                <a:solidFill>
                  <a:srgbClr val="4F81BD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4F81BD"/>
                </a:solidFill>
                <a:latin typeface="Calibri"/>
                <a:cs typeface="Calibri"/>
              </a:rPr>
              <a:t>.</a:t>
            </a:r>
            <a:r>
              <a:rPr sz="2800" spc="-15" dirty="0">
                <a:solidFill>
                  <a:srgbClr val="4F81BD"/>
                </a:solidFill>
                <a:latin typeface="Calibri"/>
                <a:cs typeface="Calibri"/>
              </a:rPr>
              <a:t>cluster </a:t>
            </a:r>
            <a:r>
              <a:rPr sz="2800" b="1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800" b="1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800" b="1" spc="-20" dirty="0">
                <a:solidFill>
                  <a:srgbClr val="7F7F7F"/>
                </a:solidFill>
                <a:latin typeface="Calibri"/>
                <a:cs typeface="Calibri"/>
              </a:rPr>
              <a:t>po</a:t>
            </a:r>
            <a:r>
              <a:rPr sz="2800" b="1" spc="-10" dirty="0">
                <a:solidFill>
                  <a:srgbClr val="7F7F7F"/>
                </a:solidFill>
                <a:latin typeface="Calibri"/>
                <a:cs typeface="Calibri"/>
              </a:rPr>
              <a:t>rt</a:t>
            </a:r>
            <a:r>
              <a:rPr sz="2800" b="1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Kmeans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8887" y="2165038"/>
            <a:ext cx="4622800" cy="30175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721995">
              <a:lnSpc>
                <a:spcPct val="101200"/>
              </a:lnSpc>
            </a:pPr>
            <a:r>
              <a:rPr sz="2800" spc="-2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7F7F7F"/>
                </a:solidFill>
                <a:latin typeface="Calibri"/>
                <a:cs typeface="Calibri"/>
              </a:rPr>
              <a:t>el = </a:t>
            </a:r>
            <a:r>
              <a:rPr sz="2800" spc="-20" dirty="0">
                <a:solidFill>
                  <a:srgbClr val="7F7F7F"/>
                </a:solidFill>
                <a:latin typeface="Calibri"/>
                <a:cs typeface="Calibri"/>
              </a:rPr>
              <a:t>Kmeans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ﬁ</a:t>
            </a:r>
            <a:r>
              <a:rPr sz="2800" spc="-10" dirty="0">
                <a:solidFill>
                  <a:srgbClr val="7F7F7F"/>
                </a:solidFill>
                <a:latin typeface="Calibri"/>
                <a:cs typeface="Calibri"/>
              </a:rPr>
              <a:t>t(X) </a:t>
            </a:r>
            <a:r>
              <a:rPr sz="2800" spc="-15" dirty="0">
                <a:solidFill>
                  <a:srgbClr val="7F7F7F"/>
                </a:solidFill>
                <a:latin typeface="Calibri"/>
                <a:cs typeface="Calibri"/>
              </a:rPr>
              <a:t>clusters =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 m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od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l.p</a:t>
            </a:r>
            <a:r>
              <a:rPr sz="2800" spc="-20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r>
              <a:rPr sz="2800" spc="-15" dirty="0">
                <a:solidFill>
                  <a:srgbClr val="7F7F7F"/>
                </a:solidFill>
                <a:latin typeface="Calibri"/>
                <a:cs typeface="Calibri"/>
              </a:rPr>
              <a:t>di</a:t>
            </a:r>
            <a:r>
              <a:rPr sz="2800" spc="-20" dirty="0">
                <a:solidFill>
                  <a:srgbClr val="7F7F7F"/>
                </a:solidFill>
                <a:latin typeface="Calibri"/>
                <a:cs typeface="Calibri"/>
              </a:rPr>
              <a:t>ct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(X)</a:t>
            </a:r>
            <a:endParaRPr sz="280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39"/>
              </a:spcBef>
            </a:pPr>
            <a:endParaRPr sz="1300"/>
          </a:p>
          <a:p>
            <a:pPr marL="12700"/>
            <a:r>
              <a:rPr sz="2800" spc="-15" dirty="0">
                <a:solidFill>
                  <a:srgbClr val="7F7F7F"/>
                </a:solidFill>
                <a:latin typeface="Calibri"/>
                <a:cs typeface="Calibri"/>
              </a:rPr>
              <a:t>or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  <a:p>
            <a:pPr>
              <a:lnSpc>
                <a:spcPts val="700"/>
              </a:lnSpc>
              <a:spcBef>
                <a:spcPts val="40"/>
              </a:spcBef>
            </a:pPr>
            <a:endParaRPr sz="7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/>
            <a:r>
              <a:rPr sz="2800" spc="-15" dirty="0">
                <a:solidFill>
                  <a:srgbClr val="7F7F7F"/>
                </a:solidFill>
                <a:latin typeface="Calibri"/>
                <a:cs typeface="Calibri"/>
              </a:rPr>
              <a:t>clusters =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F7F7F"/>
                </a:solidFill>
                <a:latin typeface="Calibri"/>
                <a:cs typeface="Calibri"/>
              </a:rPr>
              <a:t>Kmeans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ﬁt_p</a:t>
            </a:r>
            <a:r>
              <a:rPr sz="2800" spc="-15" dirty="0">
                <a:solidFill>
                  <a:srgbClr val="7F7F7F"/>
                </a:solidFill>
                <a:latin typeface="Calibri"/>
                <a:cs typeface="Calibri"/>
              </a:rPr>
              <a:t>redict(X)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988" y="736044"/>
            <a:ext cx="5703570" cy="867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Findin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g units </a:t>
            </a:r>
            <a:r>
              <a:rPr sz="3200" spc="-30" dirty="0">
                <a:solidFill>
                  <a:srgbClr val="F79646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ith si</a:t>
            </a:r>
            <a:r>
              <a:rPr sz="3200" spc="-30" dirty="0">
                <a:solidFill>
                  <a:srgbClr val="F79646"/>
                </a:solidFill>
                <a:latin typeface="Calibri"/>
                <a:cs typeface="Calibri"/>
              </a:rPr>
              <a:t>mil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ar b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eh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avi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(f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end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gr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ups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, si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mil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 pr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cts, etc.)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2988" y="2069544"/>
            <a:ext cx="7409180" cy="4169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Market segmen</a:t>
            </a:r>
            <a:r>
              <a:rPr sz="3200" spc="-80" dirty="0">
                <a:solidFill>
                  <a:srgbClr val="9BBB59"/>
                </a:solidFill>
                <a:latin typeface="Calibri"/>
                <a:cs typeface="Calibri"/>
              </a:rPr>
              <a:t>ta</a:t>
            </a:r>
            <a:r>
              <a:rPr lang="en-US" sz="3200" spc="-80" dirty="0">
                <a:solidFill>
                  <a:srgbClr val="9BBB59"/>
                </a:solidFill>
                <a:latin typeface="Calibri"/>
                <a:cs typeface="Calibri"/>
              </a:rPr>
              <a:t>ti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9BBB59"/>
                </a:solidFill>
                <a:latin typeface="Calibri"/>
                <a:cs typeface="Calibri"/>
              </a:rPr>
              <a:t>n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850"/>
              </a:lnSpc>
              <a:spcBef>
                <a:spcPts val="10"/>
              </a:spcBef>
            </a:pPr>
            <a:endParaRPr sz="8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3200" spc="-25" dirty="0">
                <a:solidFill>
                  <a:srgbClr val="C0504D"/>
                </a:solidFill>
                <a:latin typeface="Calibri"/>
                <a:cs typeface="Calibri"/>
              </a:rPr>
              <a:t>Und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standin</a:t>
            </a:r>
            <a:r>
              <a:rPr sz="3200" spc="-15" dirty="0">
                <a:solidFill>
                  <a:srgbClr val="C0504D"/>
                </a:solidFill>
                <a:latin typeface="Calibri"/>
                <a:cs typeface="Calibri"/>
              </a:rPr>
              <a:t>g a c</a:t>
            </a:r>
            <a:r>
              <a:rPr sz="3200" spc="-5" dirty="0">
                <a:solidFill>
                  <a:srgbClr val="C0504D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C0504D"/>
                </a:solidFill>
                <a:latin typeface="Calibri"/>
                <a:cs typeface="Calibri"/>
              </a:rPr>
              <a:t>mpl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ex sy</a:t>
            </a:r>
            <a:r>
              <a:rPr sz="3200" dirty="0">
                <a:solidFill>
                  <a:srgbClr val="C0504D"/>
                </a:solidFill>
                <a:latin typeface="Calibri"/>
                <a:cs typeface="Calibri"/>
              </a:rPr>
              <a:t>s</a:t>
            </a:r>
            <a:r>
              <a:rPr sz="3200" spc="-20" dirty="0">
                <a:solidFill>
                  <a:srgbClr val="C0504D"/>
                </a:solidFill>
                <a:latin typeface="Calibri"/>
                <a:cs typeface="Calibri"/>
              </a:rPr>
              <a:t>tem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(li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ke pu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rchas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es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 fri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endships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 ﬂ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20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3200" dirty="0">
                <a:solidFill>
                  <a:srgbClr val="4BACC6"/>
                </a:solidFill>
                <a:latin typeface="Calibri"/>
                <a:cs typeface="Calibri"/>
              </a:rPr>
              <a:t>Findin</a:t>
            </a:r>
            <a:r>
              <a:rPr sz="3200" spc="-15" dirty="0">
                <a:solidFill>
                  <a:srgbClr val="4BACC6"/>
                </a:solidFill>
                <a:latin typeface="Calibri"/>
                <a:cs typeface="Calibri"/>
              </a:rPr>
              <a:t>g </a:t>
            </a:r>
            <a:r>
              <a:rPr sz="3200" spc="-25" dirty="0">
                <a:solidFill>
                  <a:srgbClr val="4BACC6"/>
                </a:solidFill>
                <a:latin typeface="Calibri"/>
                <a:cs typeface="Calibri"/>
              </a:rPr>
              <a:t>meanin</a:t>
            </a:r>
            <a:r>
              <a:rPr sz="3200" spc="-15" dirty="0">
                <a:solidFill>
                  <a:srgbClr val="4BACC6"/>
                </a:solidFill>
                <a:latin typeface="Calibri"/>
                <a:cs typeface="Calibri"/>
              </a:rPr>
              <a:t>gful categ</a:t>
            </a:r>
            <a:r>
              <a:rPr sz="32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4BACC6"/>
                </a:solidFill>
                <a:latin typeface="Calibri"/>
                <a:cs typeface="Calibri"/>
              </a:rPr>
              <a:t>i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es f</a:t>
            </a:r>
            <a:r>
              <a:rPr sz="32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4BACC6"/>
                </a:solidFill>
                <a:latin typeface="Calibri"/>
                <a:cs typeface="Calibri"/>
              </a:rPr>
              <a:t>r 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y</a:t>
            </a:r>
            <a:r>
              <a:rPr sz="32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4BACC6"/>
                </a:solidFill>
                <a:latin typeface="Calibri"/>
                <a:cs typeface="Calibri"/>
              </a:rPr>
              <a:t>u</a:t>
            </a:r>
            <a:r>
              <a:rPr sz="3200" spc="-15" dirty="0">
                <a:solidFill>
                  <a:srgbClr val="4BACC6"/>
                </a:solidFill>
                <a:latin typeface="Calibri"/>
                <a:cs typeface="Calibri"/>
              </a:rPr>
              <a:t>r i</a:t>
            </a:r>
            <a:r>
              <a:rPr sz="3200" spc="-20" dirty="0">
                <a:solidFill>
                  <a:srgbClr val="4BACC6"/>
                </a:solidFill>
                <a:latin typeface="Calibri"/>
                <a:cs typeface="Calibri"/>
              </a:rPr>
              <a:t>tems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ts val="850"/>
              </a:lnSpc>
              <a:spcBef>
                <a:spcPts val="9"/>
              </a:spcBef>
            </a:pPr>
            <a:endParaRPr sz="8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3200" dirty="0">
                <a:solidFill>
                  <a:srgbClr val="8064A2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8064A2"/>
                </a:solidFill>
                <a:latin typeface="Calibri"/>
                <a:cs typeface="Calibri"/>
              </a:rPr>
              <a:t>e</a:t>
            </a:r>
            <a:r>
              <a:rPr sz="3200" spc="-30" dirty="0">
                <a:solidFill>
                  <a:srgbClr val="8064A2"/>
                </a:solidFill>
                <a:latin typeface="Calibri"/>
                <a:cs typeface="Calibri"/>
              </a:rPr>
              <a:t>w</a:t>
            </a:r>
            <a:r>
              <a:rPr sz="3200" spc="-15" dirty="0">
                <a:solidFill>
                  <a:srgbClr val="8064A2"/>
                </a:solidFill>
                <a:latin typeface="Calibri"/>
                <a:cs typeface="Calibri"/>
              </a:rPr>
              <a:t>er class</a:t>
            </a:r>
            <a:r>
              <a:rPr sz="3200" spc="-20" dirty="0">
                <a:solidFill>
                  <a:srgbClr val="8064A2"/>
                </a:solidFill>
                <a:latin typeface="Calibri"/>
                <a:cs typeface="Calibri"/>
              </a:rPr>
              <a:t>es f</a:t>
            </a:r>
            <a:r>
              <a:rPr sz="32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8064A2"/>
                </a:solidFill>
                <a:latin typeface="Calibri"/>
                <a:cs typeface="Calibri"/>
              </a:rPr>
              <a:t>r </a:t>
            </a:r>
            <a:r>
              <a:rPr lang="en-CA" sz="3200" spc="-15" dirty="0">
                <a:solidFill>
                  <a:srgbClr val="8064A2"/>
                </a:solidFill>
                <a:latin typeface="Calibri"/>
                <a:cs typeface="Calibri"/>
              </a:rPr>
              <a:t>classification</a:t>
            </a:r>
            <a:r>
              <a:rPr sz="3200" dirty="0">
                <a:solidFill>
                  <a:srgbClr val="8064A2"/>
                </a:solidFill>
                <a:latin typeface="Calibri"/>
                <a:cs typeface="Calibri"/>
              </a:rPr>
              <a:t> b</a:t>
            </a:r>
            <a:r>
              <a:rPr sz="3200" spc="-15" dirty="0">
                <a:solidFill>
                  <a:srgbClr val="8064A2"/>
                </a:solidFill>
                <a:latin typeface="Calibri"/>
                <a:cs typeface="Calibri"/>
              </a:rPr>
              <a:t>y g</a:t>
            </a:r>
            <a:r>
              <a:rPr sz="3200" spc="-20" dirty="0">
                <a:solidFill>
                  <a:srgbClr val="8064A2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8064A2"/>
                </a:solidFill>
                <a:latin typeface="Calibri"/>
                <a:cs typeface="Calibri"/>
              </a:rPr>
              <a:t>upin</a:t>
            </a:r>
            <a:r>
              <a:rPr sz="3200" spc="-15" dirty="0">
                <a:solidFill>
                  <a:srgbClr val="8064A2"/>
                </a:solidFill>
                <a:latin typeface="Calibri"/>
                <a:cs typeface="Calibri"/>
              </a:rPr>
              <a:t>g</a:t>
            </a:r>
            <a:endParaRPr sz="3200" dirty="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chan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ge the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resolution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th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bl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em)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468" y="3798916"/>
            <a:ext cx="6521334" cy="29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559" y="3924693"/>
            <a:ext cx="6403705" cy="0"/>
          </a:xfrm>
          <a:custGeom>
            <a:avLst/>
            <a:gdLst/>
            <a:ahLst/>
            <a:cxnLst/>
            <a:rect l="l" t="t" r="r" b="b"/>
            <a:pathLst>
              <a:path w="6403705">
                <a:moveTo>
                  <a:pt x="0" y="0"/>
                </a:moveTo>
                <a:lnTo>
                  <a:pt x="6403705" y="0"/>
                </a:lnTo>
              </a:path>
            </a:pathLst>
          </a:custGeom>
          <a:ln w="26555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80562" y="38663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717" y="3886199"/>
            <a:ext cx="320039" cy="11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2486" y="376123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2469" y="376123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4113" y="37599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4096" y="37599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4130" y="37675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84112" y="3767523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3127" y="3780349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3109" y="3780350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3330" y="377159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63313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4859" y="3765986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4842" y="37659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7253" y="377159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7235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60393" y="376714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60376" y="37671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3358" y="376560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3340" y="37656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62109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62092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5238" y="3773421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35221" y="377342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4027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4010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53116" y="4459075"/>
            <a:ext cx="49657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46641" y="292943"/>
            <a:ext cx="317690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Us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 a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eb app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00"/>
              </a:lnSpc>
            </a:pP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1 Featur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e: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Age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468" y="3798916"/>
            <a:ext cx="6521334" cy="29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559" y="3924693"/>
            <a:ext cx="6403705" cy="0"/>
          </a:xfrm>
          <a:custGeom>
            <a:avLst/>
            <a:gdLst/>
            <a:ahLst/>
            <a:cxnLst/>
            <a:rect l="l" t="t" r="r" b="b"/>
            <a:pathLst>
              <a:path w="6403705">
                <a:moveTo>
                  <a:pt x="0" y="0"/>
                </a:moveTo>
                <a:lnTo>
                  <a:pt x="6403705" y="0"/>
                </a:lnTo>
              </a:path>
            </a:pathLst>
          </a:custGeom>
          <a:ln w="26555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80562" y="3866316"/>
            <a:ext cx="115907" cy="117908"/>
          </a:xfrm>
          <a:custGeom>
            <a:avLst/>
            <a:gdLst/>
            <a:ahLst/>
            <a:cxnLst/>
            <a:rect l="l" t="t" r="r" b="b"/>
            <a:pathLst>
              <a:path w="115907" h="117908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7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717" y="3886199"/>
            <a:ext cx="320039" cy="11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2486" y="3761233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5"/>
                </a:lnTo>
                <a:lnTo>
                  <a:pt x="27745" y="270291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4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2469" y="3761234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4113" y="3759959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4096" y="375995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4130" y="3767523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4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3" y="281524"/>
                </a:lnTo>
                <a:lnTo>
                  <a:pt x="306364" y="244746"/>
                </a:lnTo>
                <a:lnTo>
                  <a:pt x="318312" y="202444"/>
                </a:lnTo>
                <a:lnTo>
                  <a:pt x="320707" y="171934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7" y="45349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84112" y="3767523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3127" y="3780349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8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4" y="232815"/>
                </a:lnTo>
                <a:lnTo>
                  <a:pt x="27745" y="270291"/>
                </a:lnTo>
                <a:lnTo>
                  <a:pt x="53856" y="301804"/>
                </a:lnTo>
                <a:lnTo>
                  <a:pt x="87000" y="325977"/>
                </a:lnTo>
                <a:lnTo>
                  <a:pt x="126137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4"/>
                </a:lnTo>
                <a:lnTo>
                  <a:pt x="257387" y="311611"/>
                </a:lnTo>
                <a:lnTo>
                  <a:pt x="285662" y="281526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6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7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3109" y="3780350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3330" y="3771592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63313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4859" y="3765986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4" y="0"/>
                </a:moveTo>
                <a:lnTo>
                  <a:pt x="111063" y="8105"/>
                </a:lnTo>
                <a:lnTo>
                  <a:pt x="74760" y="26526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2"/>
                </a:lnTo>
                <a:lnTo>
                  <a:pt x="0" y="175953"/>
                </a:lnTo>
                <a:lnTo>
                  <a:pt x="773" y="190753"/>
                </a:lnTo>
                <a:lnTo>
                  <a:pt x="9704" y="232814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2" y="346785"/>
                </a:lnTo>
                <a:lnTo>
                  <a:pt x="184056" y="345224"/>
                </a:lnTo>
                <a:lnTo>
                  <a:pt x="223084" y="333292"/>
                </a:lnTo>
                <a:lnTo>
                  <a:pt x="257388" y="311609"/>
                </a:lnTo>
                <a:lnTo>
                  <a:pt x="285663" y="281525"/>
                </a:lnTo>
                <a:lnTo>
                  <a:pt x="306366" y="244745"/>
                </a:lnTo>
                <a:lnTo>
                  <a:pt x="318313" y="202442"/>
                </a:lnTo>
                <a:lnTo>
                  <a:pt x="320708" y="171932"/>
                </a:lnTo>
                <a:lnTo>
                  <a:pt x="320009" y="157056"/>
                </a:lnTo>
                <a:lnTo>
                  <a:pt x="311223" y="114698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4842" y="3765985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5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7253" y="377159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7235" y="3771591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60393" y="3767142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1"/>
                </a:lnTo>
                <a:lnTo>
                  <a:pt x="9704" y="232812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29" y="346785"/>
                </a:lnTo>
                <a:lnTo>
                  <a:pt x="184053" y="345224"/>
                </a:lnTo>
                <a:lnTo>
                  <a:pt x="223082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2" y="77067"/>
                </a:lnTo>
                <a:lnTo>
                  <a:pt x="267336" y="45349"/>
                </a:lnTo>
                <a:lnTo>
                  <a:pt x="234338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60376" y="3767142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6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3358" y="3765608"/>
            <a:ext cx="320707" cy="346786"/>
          </a:xfrm>
          <a:custGeom>
            <a:avLst/>
            <a:gdLst/>
            <a:ahLst/>
            <a:cxnLst/>
            <a:rect l="l" t="t" r="r" b="b"/>
            <a:pathLst>
              <a:path w="320707" h="346786">
                <a:moveTo>
                  <a:pt x="151644" y="0"/>
                </a:moveTo>
                <a:lnTo>
                  <a:pt x="111063" y="8104"/>
                </a:lnTo>
                <a:lnTo>
                  <a:pt x="74760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3"/>
                </a:lnTo>
                <a:lnTo>
                  <a:pt x="773" y="190754"/>
                </a:lnTo>
                <a:lnTo>
                  <a:pt x="9705" y="232814"/>
                </a:lnTo>
                <a:lnTo>
                  <a:pt x="27745" y="270290"/>
                </a:lnTo>
                <a:lnTo>
                  <a:pt x="53857" y="301804"/>
                </a:lnTo>
                <a:lnTo>
                  <a:pt x="87000" y="325977"/>
                </a:lnTo>
                <a:lnTo>
                  <a:pt x="126138" y="341430"/>
                </a:lnTo>
                <a:lnTo>
                  <a:pt x="170231" y="346786"/>
                </a:lnTo>
                <a:lnTo>
                  <a:pt x="184055" y="345225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5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3340" y="3765609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6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4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62109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7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2" y="114697"/>
                </a:lnTo>
                <a:lnTo>
                  <a:pt x="293332" y="77066"/>
                </a:lnTo>
                <a:lnTo>
                  <a:pt x="267336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62092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6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5238" y="3773421"/>
            <a:ext cx="320708" cy="346785"/>
          </a:xfrm>
          <a:custGeom>
            <a:avLst/>
            <a:gdLst/>
            <a:ahLst/>
            <a:cxnLst/>
            <a:rect l="l" t="t" r="r" b="b"/>
            <a:pathLst>
              <a:path w="320708" h="346785">
                <a:moveTo>
                  <a:pt x="151645" y="0"/>
                </a:moveTo>
                <a:lnTo>
                  <a:pt x="111064" y="8104"/>
                </a:lnTo>
                <a:lnTo>
                  <a:pt x="74761" y="26525"/>
                </a:lnTo>
                <a:lnTo>
                  <a:pt x="44119" y="53765"/>
                </a:lnTo>
                <a:lnTo>
                  <a:pt x="20521" y="88327"/>
                </a:lnTo>
                <a:lnTo>
                  <a:pt x="5348" y="128714"/>
                </a:lnTo>
                <a:lnTo>
                  <a:pt x="43" y="171933"/>
                </a:lnTo>
                <a:lnTo>
                  <a:pt x="0" y="175952"/>
                </a:lnTo>
                <a:lnTo>
                  <a:pt x="773" y="190753"/>
                </a:lnTo>
                <a:lnTo>
                  <a:pt x="9705" y="232813"/>
                </a:lnTo>
                <a:lnTo>
                  <a:pt x="27745" y="270290"/>
                </a:lnTo>
                <a:lnTo>
                  <a:pt x="53857" y="301803"/>
                </a:lnTo>
                <a:lnTo>
                  <a:pt x="87001" y="325976"/>
                </a:lnTo>
                <a:lnTo>
                  <a:pt x="126138" y="341429"/>
                </a:lnTo>
                <a:lnTo>
                  <a:pt x="170231" y="346785"/>
                </a:lnTo>
                <a:lnTo>
                  <a:pt x="184055" y="345224"/>
                </a:lnTo>
                <a:lnTo>
                  <a:pt x="223084" y="333293"/>
                </a:lnTo>
                <a:lnTo>
                  <a:pt x="257388" y="311610"/>
                </a:lnTo>
                <a:lnTo>
                  <a:pt x="285663" y="281525"/>
                </a:lnTo>
                <a:lnTo>
                  <a:pt x="306366" y="244746"/>
                </a:lnTo>
                <a:lnTo>
                  <a:pt x="318313" y="202443"/>
                </a:lnTo>
                <a:lnTo>
                  <a:pt x="320708" y="171933"/>
                </a:lnTo>
                <a:lnTo>
                  <a:pt x="320009" y="157056"/>
                </a:lnTo>
                <a:lnTo>
                  <a:pt x="311223" y="114697"/>
                </a:lnTo>
                <a:lnTo>
                  <a:pt x="293333" y="77067"/>
                </a:lnTo>
                <a:lnTo>
                  <a:pt x="267337" y="45348"/>
                </a:lnTo>
                <a:lnTo>
                  <a:pt x="234339" y="21003"/>
                </a:lnTo>
                <a:lnTo>
                  <a:pt x="195416" y="5423"/>
                </a:lnTo>
                <a:lnTo>
                  <a:pt x="151645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35221" y="3773420"/>
            <a:ext cx="320724" cy="346786"/>
          </a:xfrm>
          <a:custGeom>
            <a:avLst/>
            <a:gdLst/>
            <a:ahLst/>
            <a:cxnLst/>
            <a:rect l="l" t="t" r="r" b="b"/>
            <a:pathLst>
              <a:path w="320724" h="346786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8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20"/>
                </a:lnTo>
                <a:lnTo>
                  <a:pt x="170247" y="346786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7" y="292047"/>
                </a:lnTo>
                <a:lnTo>
                  <a:pt x="20800" y="258392"/>
                </a:lnTo>
                <a:lnTo>
                  <a:pt x="5680" y="219235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4027" y="3771250"/>
            <a:ext cx="320707" cy="346785"/>
          </a:xfrm>
          <a:custGeom>
            <a:avLst/>
            <a:gdLst/>
            <a:ahLst/>
            <a:cxnLst/>
            <a:rect l="l" t="t" r="r" b="b"/>
            <a:pathLst>
              <a:path w="320707" h="346785">
                <a:moveTo>
                  <a:pt x="151644" y="0"/>
                </a:moveTo>
                <a:lnTo>
                  <a:pt x="111063" y="8104"/>
                </a:lnTo>
                <a:lnTo>
                  <a:pt x="74761" y="26525"/>
                </a:lnTo>
                <a:lnTo>
                  <a:pt x="44119" y="53766"/>
                </a:lnTo>
                <a:lnTo>
                  <a:pt x="20520" y="88328"/>
                </a:lnTo>
                <a:lnTo>
                  <a:pt x="5348" y="128715"/>
                </a:lnTo>
                <a:lnTo>
                  <a:pt x="43" y="171933"/>
                </a:lnTo>
                <a:lnTo>
                  <a:pt x="0" y="175951"/>
                </a:lnTo>
                <a:lnTo>
                  <a:pt x="773" y="190752"/>
                </a:lnTo>
                <a:lnTo>
                  <a:pt x="9704" y="232813"/>
                </a:lnTo>
                <a:lnTo>
                  <a:pt x="27745" y="270289"/>
                </a:lnTo>
                <a:lnTo>
                  <a:pt x="53856" y="301803"/>
                </a:lnTo>
                <a:lnTo>
                  <a:pt x="87000" y="325976"/>
                </a:lnTo>
                <a:lnTo>
                  <a:pt x="126137" y="341429"/>
                </a:lnTo>
                <a:lnTo>
                  <a:pt x="170230" y="346785"/>
                </a:lnTo>
                <a:lnTo>
                  <a:pt x="184054" y="345224"/>
                </a:lnTo>
                <a:lnTo>
                  <a:pt x="223083" y="333293"/>
                </a:lnTo>
                <a:lnTo>
                  <a:pt x="257386" y="311610"/>
                </a:lnTo>
                <a:lnTo>
                  <a:pt x="285662" y="281524"/>
                </a:lnTo>
                <a:lnTo>
                  <a:pt x="306364" y="244746"/>
                </a:lnTo>
                <a:lnTo>
                  <a:pt x="318312" y="202443"/>
                </a:lnTo>
                <a:lnTo>
                  <a:pt x="320707" y="171933"/>
                </a:lnTo>
                <a:lnTo>
                  <a:pt x="320008" y="157057"/>
                </a:lnTo>
                <a:lnTo>
                  <a:pt x="311221" y="114697"/>
                </a:lnTo>
                <a:lnTo>
                  <a:pt x="293331" y="77066"/>
                </a:lnTo>
                <a:lnTo>
                  <a:pt x="267335" y="45348"/>
                </a:lnTo>
                <a:lnTo>
                  <a:pt x="234338" y="21003"/>
                </a:lnTo>
                <a:lnTo>
                  <a:pt x="195415" y="5423"/>
                </a:lnTo>
                <a:lnTo>
                  <a:pt x="151644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4010" y="3771251"/>
            <a:ext cx="320724" cy="346785"/>
          </a:xfrm>
          <a:custGeom>
            <a:avLst/>
            <a:gdLst/>
            <a:ahLst/>
            <a:cxnLst/>
            <a:rect l="l" t="t" r="r" b="b"/>
            <a:pathLst>
              <a:path w="320724" h="346785">
                <a:moveTo>
                  <a:pt x="0" y="173429"/>
                </a:moveTo>
                <a:lnTo>
                  <a:pt x="5364" y="128714"/>
                </a:lnTo>
                <a:lnTo>
                  <a:pt x="20537" y="88328"/>
                </a:lnTo>
                <a:lnTo>
                  <a:pt x="44135" y="53765"/>
                </a:lnTo>
                <a:lnTo>
                  <a:pt x="74777" y="26525"/>
                </a:lnTo>
                <a:lnTo>
                  <a:pt x="111080" y="8104"/>
                </a:lnTo>
                <a:lnTo>
                  <a:pt x="151661" y="0"/>
                </a:lnTo>
                <a:lnTo>
                  <a:pt x="166723" y="593"/>
                </a:lnTo>
                <a:lnTo>
                  <a:pt x="208998" y="9557"/>
                </a:lnTo>
                <a:lnTo>
                  <a:pt x="246066" y="28213"/>
                </a:lnTo>
                <a:lnTo>
                  <a:pt x="276849" y="55170"/>
                </a:lnTo>
                <a:lnTo>
                  <a:pt x="300271" y="89037"/>
                </a:lnTo>
                <a:lnTo>
                  <a:pt x="315255" y="128422"/>
                </a:lnTo>
                <a:lnTo>
                  <a:pt x="320724" y="171933"/>
                </a:lnTo>
                <a:lnTo>
                  <a:pt x="320117" y="187383"/>
                </a:lnTo>
                <a:lnTo>
                  <a:pt x="311411" y="231177"/>
                </a:lnTo>
                <a:lnTo>
                  <a:pt x="293435" y="270018"/>
                </a:lnTo>
                <a:lnTo>
                  <a:pt x="267552" y="302464"/>
                </a:lnTo>
                <a:lnTo>
                  <a:pt x="235127" y="327078"/>
                </a:lnTo>
                <a:lnTo>
                  <a:pt x="197522" y="342419"/>
                </a:lnTo>
                <a:lnTo>
                  <a:pt x="170247" y="346785"/>
                </a:lnTo>
                <a:lnTo>
                  <a:pt x="155063" y="346207"/>
                </a:lnTo>
                <a:lnTo>
                  <a:pt x="112506" y="337332"/>
                </a:lnTo>
                <a:lnTo>
                  <a:pt x="75251" y="318819"/>
                </a:lnTo>
                <a:lnTo>
                  <a:pt x="44336" y="292046"/>
                </a:lnTo>
                <a:lnTo>
                  <a:pt x="20800" y="258392"/>
                </a:lnTo>
                <a:lnTo>
                  <a:pt x="5680" y="219234"/>
                </a:lnTo>
                <a:lnTo>
                  <a:pt x="16" y="175952"/>
                </a:lnTo>
                <a:lnTo>
                  <a:pt x="0" y="173429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53116" y="4459075"/>
            <a:ext cx="49657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46641" y="292943"/>
            <a:ext cx="3176905" cy="9785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820"/>
              </a:lnSpc>
            </a:pPr>
            <a:r>
              <a:rPr sz="3200" spc="-25" dirty="0">
                <a:solidFill>
                  <a:srgbClr val="7F7F7F"/>
                </a:solidFill>
                <a:latin typeface="Calibri"/>
                <a:cs typeface="Calibri"/>
              </a:rPr>
              <a:t>Us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f a </a:t>
            </a:r>
            <a:r>
              <a:rPr sz="32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eb app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20"/>
              </a:lnSpc>
            </a:pPr>
            <a:r>
              <a:rPr sz="3200" spc="-20" dirty="0">
                <a:solidFill>
                  <a:srgbClr val="9BBB59"/>
                </a:solidFill>
                <a:latin typeface="Calibri"/>
                <a:cs typeface="Calibri"/>
              </a:rPr>
              <a:t>1 Featur</a:t>
            </a:r>
            <a:r>
              <a:rPr sz="3200" spc="-15" dirty="0">
                <a:solidFill>
                  <a:srgbClr val="9BBB59"/>
                </a:solidFill>
                <a:latin typeface="Calibri"/>
                <a:cs typeface="Calibri"/>
              </a:rPr>
              <a:t>e:</a:t>
            </a:r>
            <a:r>
              <a:rPr sz="3200" spc="-5" dirty="0">
                <a:solidFill>
                  <a:srgbClr val="9BBB5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Age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46640" y="1258142"/>
            <a:ext cx="1600200" cy="4959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2 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cluste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-Theme-Blue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is-Theme-Blue" id="{CBC74AF4-6333-8E44-BFE7-E3031EE41772}" vid="{517E9765-9599-854B-9919-8EC04073B2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Metis-Theme-Blue</Template>
  <TotalTime>332</TotalTime>
  <Words>1352</Words>
  <Application>Microsoft Macintosh PowerPoint</Application>
  <PresentationFormat>Widescreen</PresentationFormat>
  <Paragraphs>343</Paragraphs>
  <Slides>61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Gill Sans MT</vt:lpstr>
      <vt:lpstr>Helvetica</vt:lpstr>
      <vt:lpstr>Wingdings 3</vt:lpstr>
      <vt:lpstr>Metis-Theme-Blue</vt:lpstr>
      <vt:lpstr>think-cell Slide</vt:lpstr>
      <vt:lpstr>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Users of a web app 1 Feature: Age</vt:lpstr>
      <vt:lpstr>Users of a web app 1 Feature: 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 Find structure in unlabeled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Users of a web app 1 Feature: 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score: Inertia Higher within-cluster density with higher K, inertia will go down</vt:lpstr>
      <vt:lpstr>PowerPoint Presentation</vt:lpstr>
      <vt:lpstr>Our score: Inertia Higher within-cluster density with higher K, inertia will go down</vt:lpstr>
      <vt:lpstr>Even Better: Silhouette Score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Ray</cp:lastModifiedBy>
  <cp:revision>48</cp:revision>
  <dcterms:created xsi:type="dcterms:W3CDTF">2014-12-22T13:47:00Z</dcterms:created>
  <dcterms:modified xsi:type="dcterms:W3CDTF">2018-11-20T20:45:29Z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2014-10-20T00:00:00Z</vt:filetime>
  </property>
  <property fmtid="{D5CDD505-2E9C-101B-9397-08002B2CF9AE}" pid="3" name="LastSaved">
    <vt:filetime>2014-12-22T00:00:00Z</vt:filetime>
  </property>
</Properties>
</file>